
<file path=[Content_Types].xml><?xml version="1.0" encoding="utf-8"?>
<Types xmlns="http://schemas.openxmlformats.org/package/2006/content-types">
  <Default Extension="png" ContentType="image/png"/>
  <Default Extension="bin" ContentType="application/vnd.openxmlformats-officedocument.oleObject"/>
  <Default Extension="mpg" ContentType="video/mpe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0" r:id="rId1"/>
  </p:sldMasterIdLst>
  <p:notesMasterIdLst>
    <p:notesMasterId r:id="rId53"/>
  </p:notesMasterIdLst>
  <p:handoutMasterIdLst>
    <p:handoutMasterId r:id="rId54"/>
  </p:handoutMasterIdLst>
  <p:sldIdLst>
    <p:sldId id="257" r:id="rId2"/>
    <p:sldId id="259" r:id="rId3"/>
    <p:sldId id="260" r:id="rId4"/>
    <p:sldId id="261"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3" r:id="rId24"/>
    <p:sldId id="281" r:id="rId25"/>
    <p:sldId id="282" r:id="rId26"/>
    <p:sldId id="284" r:id="rId27"/>
    <p:sldId id="314" r:id="rId28"/>
    <p:sldId id="285" r:id="rId29"/>
    <p:sldId id="287" r:id="rId30"/>
    <p:sldId id="288" r:id="rId31"/>
    <p:sldId id="291" r:id="rId32"/>
    <p:sldId id="292" r:id="rId33"/>
    <p:sldId id="293" r:id="rId34"/>
    <p:sldId id="305" r:id="rId35"/>
    <p:sldId id="306" r:id="rId36"/>
    <p:sldId id="307" r:id="rId37"/>
    <p:sldId id="310" r:id="rId38"/>
    <p:sldId id="308" r:id="rId39"/>
    <p:sldId id="311" r:id="rId40"/>
    <p:sldId id="312" r:id="rId41"/>
    <p:sldId id="295" r:id="rId42"/>
    <p:sldId id="296" r:id="rId43"/>
    <p:sldId id="297" r:id="rId44"/>
    <p:sldId id="298" r:id="rId45"/>
    <p:sldId id="299" r:id="rId46"/>
    <p:sldId id="300" r:id="rId47"/>
    <p:sldId id="301" r:id="rId48"/>
    <p:sldId id="302" r:id="rId49"/>
    <p:sldId id="303" r:id="rId50"/>
    <p:sldId id="304" r:id="rId51"/>
    <p:sldId id="313" r:id="rId52"/>
  </p:sldIdLst>
  <p:sldSz cx="9144000" cy="6858000" type="screen4x3"/>
  <p:notesSz cx="7099300" cy="10234613"/>
  <p:defaultTextStyle>
    <a:defPPr>
      <a:defRPr lang="de-DE"/>
    </a:defPPr>
    <a:lvl1pPr algn="l" rtl="0" eaLnBrk="0" fontAlgn="base" hangingPunct="0">
      <a:spcBef>
        <a:spcPct val="0"/>
      </a:spcBef>
      <a:spcAft>
        <a:spcPct val="0"/>
      </a:spcAft>
      <a:defRPr kumimoji="1" sz="1400"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kumimoji="1" sz="1400"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kumimoji="1" sz="1400"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kumimoji="1" sz="1400"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kumimoji="1" sz="1400" kern="1200">
        <a:solidFill>
          <a:schemeClr val="tx1"/>
        </a:solidFill>
        <a:latin typeface="Verdana" pitchFamily="34" charset="0"/>
        <a:ea typeface="+mn-ea"/>
        <a:cs typeface="+mn-cs"/>
      </a:defRPr>
    </a:lvl5pPr>
    <a:lvl6pPr marL="2286000" algn="l" defTabSz="914400" rtl="0" eaLnBrk="1" latinLnBrk="0" hangingPunct="1">
      <a:defRPr kumimoji="1" sz="1400" kern="1200">
        <a:solidFill>
          <a:schemeClr val="tx1"/>
        </a:solidFill>
        <a:latin typeface="Verdana" pitchFamily="34" charset="0"/>
        <a:ea typeface="+mn-ea"/>
        <a:cs typeface="+mn-cs"/>
      </a:defRPr>
    </a:lvl6pPr>
    <a:lvl7pPr marL="2743200" algn="l" defTabSz="914400" rtl="0" eaLnBrk="1" latinLnBrk="0" hangingPunct="1">
      <a:defRPr kumimoji="1" sz="1400" kern="1200">
        <a:solidFill>
          <a:schemeClr val="tx1"/>
        </a:solidFill>
        <a:latin typeface="Verdana" pitchFamily="34" charset="0"/>
        <a:ea typeface="+mn-ea"/>
        <a:cs typeface="+mn-cs"/>
      </a:defRPr>
    </a:lvl7pPr>
    <a:lvl8pPr marL="3200400" algn="l" defTabSz="914400" rtl="0" eaLnBrk="1" latinLnBrk="0" hangingPunct="1">
      <a:defRPr kumimoji="1" sz="1400" kern="1200">
        <a:solidFill>
          <a:schemeClr val="tx1"/>
        </a:solidFill>
        <a:latin typeface="Verdana" pitchFamily="34" charset="0"/>
        <a:ea typeface="+mn-ea"/>
        <a:cs typeface="+mn-cs"/>
      </a:defRPr>
    </a:lvl8pPr>
    <a:lvl9pPr marL="3657600" algn="l" defTabSz="914400" rtl="0" eaLnBrk="1" latinLnBrk="0" hangingPunct="1">
      <a:defRPr kumimoji="1" sz="1400" kern="1200">
        <a:solidFill>
          <a:schemeClr val="tx1"/>
        </a:solidFill>
        <a:latin typeface="Verdan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7882"/>
    <a:srgbClr val="808080"/>
    <a:srgbClr val="969696"/>
    <a:srgbClr val="B2B2B2"/>
    <a:srgbClr val="777777"/>
    <a:srgbClr val="64AA64"/>
    <a:srgbClr val="828CBE"/>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28" autoAdjust="0"/>
    <p:restoredTop sz="89484" autoAdjust="0"/>
  </p:normalViewPr>
  <p:slideViewPr>
    <p:cSldViewPr snapToObjects="1">
      <p:cViewPr>
        <p:scale>
          <a:sx n="110" d="100"/>
          <a:sy n="110" d="100"/>
        </p:scale>
        <p:origin x="-210" y="-492"/>
      </p:cViewPr>
      <p:guideLst>
        <p:guide orient="horz" pos="2160"/>
        <p:guide pos="2880"/>
      </p:guideLst>
    </p:cSldViewPr>
  </p:slideViewPr>
  <p:outlineViewPr>
    <p:cViewPr>
      <p:scale>
        <a:sx n="33" d="100"/>
        <a:sy n="33" d="100"/>
      </p:scale>
      <p:origin x="42" y="0"/>
    </p:cViewPr>
    <p:sldLst>
      <p:sld r:id="rId1" collapse="1"/>
    </p:sldLst>
  </p:outlineViewPr>
  <p:notesTextViewPr>
    <p:cViewPr>
      <p:scale>
        <a:sx n="100" d="100"/>
        <a:sy n="100" d="100"/>
      </p:scale>
      <p:origin x="0" y="0"/>
    </p:cViewPr>
  </p:notesText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1"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7" Type="http://schemas.openxmlformats.org/officeDocument/2006/relationships/image" Target="../media/image9.wmf"/><Relationship Id="rId2" Type="http://schemas.openxmlformats.org/officeDocument/2006/relationships/image" Target="../media/image4.wmf"/><Relationship Id="rId1" Type="http://schemas.openxmlformats.org/officeDocument/2006/relationships/image" Target="../media/image3.wmf"/><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 Id="rId5" Type="http://schemas.openxmlformats.org/officeDocument/2006/relationships/image" Target="../media/image87.wmf"/><Relationship Id="rId4" Type="http://schemas.openxmlformats.org/officeDocument/2006/relationships/image" Target="../media/image8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7.png"/></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5" Type="http://schemas.openxmlformats.org/officeDocument/2006/relationships/image" Target="../media/image109.wmf"/><Relationship Id="rId4" Type="http://schemas.openxmlformats.org/officeDocument/2006/relationships/image" Target="../media/image10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6.wmf"/><Relationship Id="rId4" Type="http://schemas.openxmlformats.org/officeDocument/2006/relationships/image" Target="../media/image10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5" Type="http://schemas.openxmlformats.org/officeDocument/2006/relationships/image" Target="../media/image15.wmf"/><Relationship Id="rId4" Type="http://schemas.openxmlformats.org/officeDocument/2006/relationships/image" Target="../media/image1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5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image" Target="../media/image76.wmf"/><Relationship Id="rId7" Type="http://schemas.openxmlformats.org/officeDocument/2006/relationships/image" Target="../media/image67.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 Id="rId9" Type="http://schemas.openxmlformats.org/officeDocument/2006/relationships/image" Target="../media/image6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847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0098" name="Rectangle 2"/>
          <p:cNvSpPr>
            <a:spLocks noGrp="1" noChangeArrowheads="1"/>
          </p:cNvSpPr>
          <p:nvPr>
            <p:ph type="hdr" sz="quarter"/>
          </p:nvPr>
        </p:nvSpPr>
        <p:spPr bwMode="auto">
          <a:xfrm>
            <a:off x="0" y="0"/>
            <a:ext cx="3081338" cy="474663"/>
          </a:xfrm>
          <a:prstGeom prst="rect">
            <a:avLst/>
          </a:prstGeom>
          <a:noFill/>
          <a:ln w="9525">
            <a:noFill/>
            <a:miter lim="800000"/>
            <a:headEnd type="none" w="sm" len="sm"/>
            <a:tailEnd type="none" w="sm" len="sm"/>
          </a:ln>
          <a:effectLst/>
        </p:spPr>
        <p:txBody>
          <a:bodyPr vert="horz" wrap="square" lIns="95382" tIns="47691" rIns="95382" bIns="47691" numCol="1" anchor="t" anchorCtr="0" compatLnSpc="1">
            <a:prstTxWarp prst="textNoShape">
              <a:avLst/>
            </a:prstTxWarp>
          </a:bodyPr>
          <a:lstStyle>
            <a:lvl1pPr defTabSz="947738">
              <a:defRPr kumimoji="0" sz="1200">
                <a:latin typeface="Arial" charset="0"/>
              </a:defRPr>
            </a:lvl1pPr>
          </a:lstStyle>
          <a:p>
            <a:pPr>
              <a:defRPr/>
            </a:pPr>
            <a:endParaRPr lang="de-DE"/>
          </a:p>
        </p:txBody>
      </p:sp>
      <p:sp>
        <p:nvSpPr>
          <p:cNvPr id="260099" name="Rectangle 3"/>
          <p:cNvSpPr>
            <a:spLocks noGrp="1" noChangeArrowheads="1"/>
          </p:cNvSpPr>
          <p:nvPr>
            <p:ph type="dt" idx="1"/>
          </p:nvPr>
        </p:nvSpPr>
        <p:spPr bwMode="auto">
          <a:xfrm>
            <a:off x="4030663" y="0"/>
            <a:ext cx="3081337" cy="474663"/>
          </a:xfrm>
          <a:prstGeom prst="rect">
            <a:avLst/>
          </a:prstGeom>
          <a:noFill/>
          <a:ln w="9525">
            <a:noFill/>
            <a:miter lim="800000"/>
            <a:headEnd type="none" w="sm" len="sm"/>
            <a:tailEnd type="none" w="sm" len="sm"/>
          </a:ln>
          <a:effectLst/>
        </p:spPr>
        <p:txBody>
          <a:bodyPr vert="horz" wrap="square" lIns="95382" tIns="47691" rIns="95382" bIns="47691" numCol="1" anchor="t" anchorCtr="0" compatLnSpc="1">
            <a:prstTxWarp prst="textNoShape">
              <a:avLst/>
            </a:prstTxWarp>
          </a:bodyPr>
          <a:lstStyle>
            <a:lvl1pPr algn="r" defTabSz="947738">
              <a:defRPr kumimoji="0" sz="1200">
                <a:latin typeface="Arial" charset="0"/>
              </a:defRPr>
            </a:lvl1pPr>
          </a:lstStyle>
          <a:p>
            <a:pPr>
              <a:defRPr/>
            </a:pPr>
            <a:endParaRPr lang="de-DE"/>
          </a:p>
        </p:txBody>
      </p:sp>
      <p:sp>
        <p:nvSpPr>
          <p:cNvPr id="67588" name="Rectangle 4"/>
          <p:cNvSpPr>
            <a:spLocks noChangeArrowheads="1" noTextEdit="1"/>
          </p:cNvSpPr>
          <p:nvPr>
            <p:ph type="sldImg" idx="2"/>
          </p:nvPr>
        </p:nvSpPr>
        <p:spPr bwMode="auto">
          <a:xfrm>
            <a:off x="1031875" y="790575"/>
            <a:ext cx="5048250" cy="3786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0101" name="Rectangle 5"/>
          <p:cNvSpPr>
            <a:spLocks noGrp="1" noChangeArrowheads="1"/>
          </p:cNvSpPr>
          <p:nvPr>
            <p:ph type="body" sz="quarter" idx="3"/>
          </p:nvPr>
        </p:nvSpPr>
        <p:spPr bwMode="auto">
          <a:xfrm>
            <a:off x="947738" y="4892675"/>
            <a:ext cx="5216525" cy="4576763"/>
          </a:xfrm>
          <a:prstGeom prst="rect">
            <a:avLst/>
          </a:prstGeom>
          <a:noFill/>
          <a:ln w="9525">
            <a:noFill/>
            <a:miter lim="800000"/>
            <a:headEnd type="none" w="sm" len="sm"/>
            <a:tailEnd type="none" w="sm" len="sm"/>
          </a:ln>
          <a:effectLst/>
        </p:spPr>
        <p:txBody>
          <a:bodyPr vert="horz" wrap="square" lIns="95382" tIns="47691" rIns="95382" bIns="47691" numCol="1" anchor="t" anchorCtr="0" compatLnSpc="1">
            <a:prstTxWarp prst="textNoShape">
              <a:avLst/>
            </a:prstTxWarp>
          </a:bodyPr>
          <a:lstStyle/>
          <a:p>
            <a:pPr lvl="0"/>
            <a:r>
              <a:rPr lang="de-DE" noProof="0" smtClean="0"/>
              <a:t>Klicken Sie, um die Formate des Vorlagentextes zu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260102" name="Rectangle 6"/>
          <p:cNvSpPr>
            <a:spLocks noGrp="1" noChangeArrowheads="1"/>
          </p:cNvSpPr>
          <p:nvPr>
            <p:ph type="ftr" sz="quarter" idx="4"/>
          </p:nvPr>
        </p:nvSpPr>
        <p:spPr bwMode="auto">
          <a:xfrm>
            <a:off x="0" y="9705975"/>
            <a:ext cx="3081338" cy="552450"/>
          </a:xfrm>
          <a:prstGeom prst="rect">
            <a:avLst/>
          </a:prstGeom>
          <a:noFill/>
          <a:ln w="9525">
            <a:noFill/>
            <a:miter lim="800000"/>
            <a:headEnd type="none" w="sm" len="sm"/>
            <a:tailEnd type="none" w="sm" len="sm"/>
          </a:ln>
          <a:effectLst/>
        </p:spPr>
        <p:txBody>
          <a:bodyPr vert="horz" wrap="square" lIns="95382" tIns="47691" rIns="95382" bIns="47691" numCol="1" anchor="b" anchorCtr="0" compatLnSpc="1">
            <a:prstTxWarp prst="textNoShape">
              <a:avLst/>
            </a:prstTxWarp>
          </a:bodyPr>
          <a:lstStyle>
            <a:lvl1pPr defTabSz="947738">
              <a:defRPr kumimoji="0" sz="1200">
                <a:latin typeface="Arial" charset="0"/>
              </a:defRPr>
            </a:lvl1pPr>
          </a:lstStyle>
          <a:p>
            <a:pPr>
              <a:defRPr/>
            </a:pPr>
            <a:endParaRPr lang="de-DE"/>
          </a:p>
        </p:txBody>
      </p:sp>
      <p:sp>
        <p:nvSpPr>
          <p:cNvPr id="260103" name="Rectangle 7"/>
          <p:cNvSpPr>
            <a:spLocks noGrp="1" noChangeArrowheads="1"/>
          </p:cNvSpPr>
          <p:nvPr>
            <p:ph type="sldNum" sz="quarter" idx="5"/>
          </p:nvPr>
        </p:nvSpPr>
        <p:spPr bwMode="auto">
          <a:xfrm>
            <a:off x="4030663" y="9705975"/>
            <a:ext cx="3081337" cy="552450"/>
          </a:xfrm>
          <a:prstGeom prst="rect">
            <a:avLst/>
          </a:prstGeom>
          <a:noFill/>
          <a:ln w="9525">
            <a:noFill/>
            <a:miter lim="800000"/>
            <a:headEnd type="none" w="sm" len="sm"/>
            <a:tailEnd type="none" w="sm" len="sm"/>
          </a:ln>
          <a:effectLst/>
        </p:spPr>
        <p:txBody>
          <a:bodyPr vert="horz" wrap="square" lIns="95382" tIns="47691" rIns="95382" bIns="47691" numCol="1" anchor="b" anchorCtr="0" compatLnSpc="1">
            <a:prstTxWarp prst="textNoShape">
              <a:avLst/>
            </a:prstTxWarp>
          </a:bodyPr>
          <a:lstStyle>
            <a:lvl1pPr algn="r" defTabSz="947738">
              <a:defRPr kumimoji="0" sz="1200">
                <a:latin typeface="Arial" charset="0"/>
              </a:defRPr>
            </a:lvl1pPr>
          </a:lstStyle>
          <a:p>
            <a:pPr>
              <a:defRPr/>
            </a:pPr>
            <a:fld id="{D6C95FCC-205C-4569-9620-8CA4F63C329C}" type="slidenum">
              <a:rPr lang="de-DE"/>
              <a:pPr>
                <a:defRPr/>
              </a:pPr>
              <a:t>‹#›</a:t>
            </a:fld>
            <a:endParaRPr lang="de-DE"/>
          </a:p>
        </p:txBody>
      </p:sp>
    </p:spTree>
    <p:extLst>
      <p:ext uri="{BB962C8B-B14F-4D97-AF65-F5344CB8AC3E}">
        <p14:creationId xmlns:p14="http://schemas.microsoft.com/office/powerpoint/2010/main" val="2009644819"/>
      </p:ext>
    </p:extLst>
  </p:cSld>
  <p:clrMap bg1="lt1" tx1="dk1" bg2="lt2" tx2="dk2" accent1="accent1" accent2="accent2" accent3="accent3" accent4="accent4" accent5="accent5" accent6="accent6" hlink="hlink" folHlink="folHlink"/>
  <p:notesStyle>
    <a:lvl1pPr algn="l" defTabSz="806450"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69900" algn="l" defTabSz="806450"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38213" algn="l" defTabSz="806450"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411288" algn="l" defTabSz="806450"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81188" algn="l" defTabSz="806450"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image" Target="../media/image51.png"/></Relationships>
</file>

<file path=ppt/notesSlides/_rels/note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image" Target="../media/image29.png"/></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slide" Target="../slides/slide4.xml"/><Relationship Id="rId7" Type="http://schemas.openxmlformats.org/officeDocument/2006/relationships/image" Target="../media/image18.wmf"/><Relationship Id="rId2" Type="http://schemas.openxmlformats.org/officeDocument/2006/relationships/notesMaster" Target="../notesMasters/notesMaster1.xml"/><Relationship Id="rId1" Type="http://schemas.openxmlformats.org/officeDocument/2006/relationships/vmlDrawing" Target="../drawings/vmlDrawing3.vml"/><Relationship Id="rId6" Type="http://schemas.openxmlformats.org/officeDocument/2006/relationships/oleObject" Target="../embeddings/oleObject14.bin"/><Relationship Id="rId5" Type="http://schemas.openxmlformats.org/officeDocument/2006/relationships/image" Target="../media/image17.wmf"/><Relationship Id="rId4" Type="http://schemas.openxmlformats.org/officeDocument/2006/relationships/oleObject" Target="../embeddings/oleObject13.bin"/></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image" Target="../media/image30.png"/><Relationship Id="rId4" Type="http://schemas.openxmlformats.org/officeDocument/2006/relationships/image" Target="../media/image29.png"/></Relationships>
</file>

<file path=ppt/notesSlides/_rels/note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image" Target="../media/image30.png"/><Relationship Id="rId4" Type="http://schemas.openxmlformats.org/officeDocument/2006/relationships/image" Target="../media/image29.png"/></Relationships>
</file>

<file path=ppt/notesSlides/_rels/note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image" Target="../media/image29.png"/></Relationships>
</file>

<file path=ppt/notesSlides/_rels/note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image" Target="../media/image45.png"/></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947738">
              <a:defRPr kumimoji="1" sz="1400">
                <a:solidFill>
                  <a:schemeClr val="tx1"/>
                </a:solidFill>
                <a:latin typeface="Verdana" pitchFamily="34" charset="0"/>
              </a:defRPr>
            </a:lvl1pPr>
            <a:lvl2pPr marL="742950" indent="-285750" defTabSz="947738">
              <a:defRPr kumimoji="1" sz="1400">
                <a:solidFill>
                  <a:schemeClr val="tx1"/>
                </a:solidFill>
                <a:latin typeface="Verdana" pitchFamily="34" charset="0"/>
              </a:defRPr>
            </a:lvl2pPr>
            <a:lvl3pPr marL="1143000" indent="-228600" defTabSz="947738">
              <a:defRPr kumimoji="1" sz="1400">
                <a:solidFill>
                  <a:schemeClr val="tx1"/>
                </a:solidFill>
                <a:latin typeface="Verdana" pitchFamily="34" charset="0"/>
              </a:defRPr>
            </a:lvl3pPr>
            <a:lvl4pPr marL="1600200" indent="-228600" defTabSz="947738">
              <a:defRPr kumimoji="1" sz="1400">
                <a:solidFill>
                  <a:schemeClr val="tx1"/>
                </a:solidFill>
                <a:latin typeface="Verdana" pitchFamily="34" charset="0"/>
              </a:defRPr>
            </a:lvl4pPr>
            <a:lvl5pPr marL="2057400" indent="-228600" defTabSz="947738">
              <a:defRPr kumimoji="1" sz="1400">
                <a:solidFill>
                  <a:schemeClr val="tx1"/>
                </a:solidFill>
                <a:latin typeface="Verdana" pitchFamily="34" charset="0"/>
              </a:defRPr>
            </a:lvl5pPr>
            <a:lvl6pPr marL="2514600" indent="-228600" defTabSz="947738" eaLnBrk="0" fontAlgn="base" hangingPunct="0">
              <a:spcBef>
                <a:spcPct val="0"/>
              </a:spcBef>
              <a:spcAft>
                <a:spcPct val="0"/>
              </a:spcAft>
              <a:defRPr kumimoji="1" sz="1400">
                <a:solidFill>
                  <a:schemeClr val="tx1"/>
                </a:solidFill>
                <a:latin typeface="Verdana" pitchFamily="34" charset="0"/>
              </a:defRPr>
            </a:lvl6pPr>
            <a:lvl7pPr marL="2971800" indent="-228600" defTabSz="947738" eaLnBrk="0" fontAlgn="base" hangingPunct="0">
              <a:spcBef>
                <a:spcPct val="0"/>
              </a:spcBef>
              <a:spcAft>
                <a:spcPct val="0"/>
              </a:spcAft>
              <a:defRPr kumimoji="1" sz="1400">
                <a:solidFill>
                  <a:schemeClr val="tx1"/>
                </a:solidFill>
                <a:latin typeface="Verdana" pitchFamily="34" charset="0"/>
              </a:defRPr>
            </a:lvl7pPr>
            <a:lvl8pPr marL="3429000" indent="-228600" defTabSz="947738" eaLnBrk="0" fontAlgn="base" hangingPunct="0">
              <a:spcBef>
                <a:spcPct val="0"/>
              </a:spcBef>
              <a:spcAft>
                <a:spcPct val="0"/>
              </a:spcAft>
              <a:defRPr kumimoji="1" sz="1400">
                <a:solidFill>
                  <a:schemeClr val="tx1"/>
                </a:solidFill>
                <a:latin typeface="Verdana" pitchFamily="34" charset="0"/>
              </a:defRPr>
            </a:lvl8pPr>
            <a:lvl9pPr marL="3886200" indent="-228600" defTabSz="947738" eaLnBrk="0" fontAlgn="base" hangingPunct="0">
              <a:spcBef>
                <a:spcPct val="0"/>
              </a:spcBef>
              <a:spcAft>
                <a:spcPct val="0"/>
              </a:spcAft>
              <a:defRPr kumimoji="1" sz="1400">
                <a:solidFill>
                  <a:schemeClr val="tx1"/>
                </a:solidFill>
                <a:latin typeface="Verdana" pitchFamily="34" charset="0"/>
              </a:defRPr>
            </a:lvl9pPr>
          </a:lstStyle>
          <a:p>
            <a:fld id="{96E4D34A-A80D-480C-8120-59B9DC5B8271}" type="slidenum">
              <a:rPr kumimoji="0" lang="de-DE" altLang="nl-NL" sz="1200" smtClean="0">
                <a:latin typeface="Arial" charset="0"/>
              </a:rPr>
              <a:pPr/>
              <a:t>1</a:t>
            </a:fld>
            <a:endParaRPr kumimoji="0" lang="de-DE" altLang="nl-NL" sz="1200" smtClean="0">
              <a:latin typeface="Arial" charset="0"/>
            </a:endParaRPr>
          </a:p>
        </p:txBody>
      </p:sp>
      <p:sp>
        <p:nvSpPr>
          <p:cNvPr id="68611" name="Rectangle 2"/>
          <p:cNvSpPr>
            <a:spLocks noChangeArrowheads="1" noTextEdit="1"/>
          </p:cNvSpPr>
          <p:nvPr>
            <p:ph type="sldImg"/>
          </p:nvPr>
        </p:nvSpPr>
        <p:spPr>
          <a:xfrm>
            <a:off x="1158875" y="890588"/>
            <a:ext cx="4783138" cy="3587750"/>
          </a:xfrm>
          <a:ln/>
        </p:spPr>
      </p:sp>
      <p:sp>
        <p:nvSpPr>
          <p:cNvPr id="68612" name="Rectangle 3"/>
          <p:cNvSpPr>
            <a:spLocks noGrp="1" noChangeArrowheads="1"/>
          </p:cNvSpPr>
          <p:nvPr>
            <p:ph type="body" idx="1"/>
          </p:nvPr>
        </p:nvSpPr>
        <p:spPr>
          <a:xfrm>
            <a:off x="860425" y="4864100"/>
            <a:ext cx="5378450" cy="4305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GB" altLang="nl-NL"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947738">
              <a:defRPr kumimoji="1" sz="1400">
                <a:solidFill>
                  <a:schemeClr val="tx1"/>
                </a:solidFill>
                <a:latin typeface="Verdana" pitchFamily="34" charset="0"/>
              </a:defRPr>
            </a:lvl1pPr>
            <a:lvl2pPr marL="742950" indent="-285750" defTabSz="947738">
              <a:defRPr kumimoji="1" sz="1400">
                <a:solidFill>
                  <a:schemeClr val="tx1"/>
                </a:solidFill>
                <a:latin typeface="Verdana" pitchFamily="34" charset="0"/>
              </a:defRPr>
            </a:lvl2pPr>
            <a:lvl3pPr marL="1143000" indent="-228600" defTabSz="947738">
              <a:defRPr kumimoji="1" sz="1400">
                <a:solidFill>
                  <a:schemeClr val="tx1"/>
                </a:solidFill>
                <a:latin typeface="Verdana" pitchFamily="34" charset="0"/>
              </a:defRPr>
            </a:lvl3pPr>
            <a:lvl4pPr marL="1600200" indent="-228600" defTabSz="947738">
              <a:defRPr kumimoji="1" sz="1400">
                <a:solidFill>
                  <a:schemeClr val="tx1"/>
                </a:solidFill>
                <a:latin typeface="Verdana" pitchFamily="34" charset="0"/>
              </a:defRPr>
            </a:lvl4pPr>
            <a:lvl5pPr marL="2057400" indent="-228600" defTabSz="947738">
              <a:defRPr kumimoji="1" sz="1400">
                <a:solidFill>
                  <a:schemeClr val="tx1"/>
                </a:solidFill>
                <a:latin typeface="Verdana" pitchFamily="34" charset="0"/>
              </a:defRPr>
            </a:lvl5pPr>
            <a:lvl6pPr marL="2514600" indent="-228600" defTabSz="947738" eaLnBrk="0" fontAlgn="base" hangingPunct="0">
              <a:spcBef>
                <a:spcPct val="0"/>
              </a:spcBef>
              <a:spcAft>
                <a:spcPct val="0"/>
              </a:spcAft>
              <a:defRPr kumimoji="1" sz="1400">
                <a:solidFill>
                  <a:schemeClr val="tx1"/>
                </a:solidFill>
                <a:latin typeface="Verdana" pitchFamily="34" charset="0"/>
              </a:defRPr>
            </a:lvl6pPr>
            <a:lvl7pPr marL="2971800" indent="-228600" defTabSz="947738" eaLnBrk="0" fontAlgn="base" hangingPunct="0">
              <a:spcBef>
                <a:spcPct val="0"/>
              </a:spcBef>
              <a:spcAft>
                <a:spcPct val="0"/>
              </a:spcAft>
              <a:defRPr kumimoji="1" sz="1400">
                <a:solidFill>
                  <a:schemeClr val="tx1"/>
                </a:solidFill>
                <a:latin typeface="Verdana" pitchFamily="34" charset="0"/>
              </a:defRPr>
            </a:lvl7pPr>
            <a:lvl8pPr marL="3429000" indent="-228600" defTabSz="947738" eaLnBrk="0" fontAlgn="base" hangingPunct="0">
              <a:spcBef>
                <a:spcPct val="0"/>
              </a:spcBef>
              <a:spcAft>
                <a:spcPct val="0"/>
              </a:spcAft>
              <a:defRPr kumimoji="1" sz="1400">
                <a:solidFill>
                  <a:schemeClr val="tx1"/>
                </a:solidFill>
                <a:latin typeface="Verdana" pitchFamily="34" charset="0"/>
              </a:defRPr>
            </a:lvl8pPr>
            <a:lvl9pPr marL="3886200" indent="-228600" defTabSz="947738" eaLnBrk="0" fontAlgn="base" hangingPunct="0">
              <a:spcBef>
                <a:spcPct val="0"/>
              </a:spcBef>
              <a:spcAft>
                <a:spcPct val="0"/>
              </a:spcAft>
              <a:defRPr kumimoji="1" sz="1400">
                <a:solidFill>
                  <a:schemeClr val="tx1"/>
                </a:solidFill>
                <a:latin typeface="Verdana" pitchFamily="34" charset="0"/>
              </a:defRPr>
            </a:lvl9pPr>
          </a:lstStyle>
          <a:p>
            <a:fld id="{27CB51DD-B758-4018-B021-EE14D0780232}" type="slidenum">
              <a:rPr kumimoji="0" lang="de-DE" altLang="nl-NL" sz="1200" smtClean="0">
                <a:latin typeface="Arial" charset="0"/>
              </a:rPr>
              <a:pPr/>
              <a:t>12</a:t>
            </a:fld>
            <a:endParaRPr kumimoji="0" lang="de-DE" altLang="nl-NL" sz="1200" smtClean="0">
              <a:latin typeface="Arial" charset="0"/>
            </a:endParaRPr>
          </a:p>
        </p:txBody>
      </p:sp>
      <p:sp>
        <p:nvSpPr>
          <p:cNvPr id="77827" name="Rectangle 2"/>
          <p:cNvSpPr>
            <a:spLocks noChangeArrowheads="1" noTextEdit="1"/>
          </p:cNvSpPr>
          <p:nvPr>
            <p:ph type="sldImg"/>
          </p:nvPr>
        </p:nvSpPr>
        <p:spPr>
          <a:xfrm>
            <a:off x="1158875" y="890588"/>
            <a:ext cx="4783138" cy="3587750"/>
          </a:xfrm>
          <a:ln/>
        </p:spPr>
      </p:sp>
      <p:sp>
        <p:nvSpPr>
          <p:cNvPr id="77828" name="Rectangle 3"/>
          <p:cNvSpPr>
            <a:spLocks noGrp="1" noChangeArrowheads="1"/>
          </p:cNvSpPr>
          <p:nvPr>
            <p:ph type="body" idx="1"/>
          </p:nvPr>
        </p:nvSpPr>
        <p:spPr>
          <a:xfrm>
            <a:off x="860425" y="4864100"/>
            <a:ext cx="5378450" cy="4305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nl-NL" sz="1400" smtClean="0"/>
          </a:p>
          <a:p>
            <a:endParaRPr lang="en-US" altLang="nl-NL" sz="1400" smtClean="0"/>
          </a:p>
          <a:p>
            <a:endParaRPr lang="en-US" altLang="nl-NL" sz="1400" smtClean="0"/>
          </a:p>
          <a:p>
            <a:endParaRPr lang="en-US" altLang="nl-NL" sz="1400" smtClean="0"/>
          </a:p>
          <a:p>
            <a:endParaRPr lang="en-US" altLang="nl-NL" sz="1400" smtClean="0"/>
          </a:p>
          <a:p>
            <a:r>
              <a:rPr lang="en-US" altLang="nl-NL" sz="1400" smtClean="0"/>
              <a:t>Example:</a:t>
            </a:r>
          </a:p>
          <a:p>
            <a:r>
              <a:rPr lang="en-US" altLang="nl-NL" sz="1400" smtClean="0">
                <a:latin typeface="Symbol" pitchFamily="18" charset="2"/>
              </a:rPr>
              <a:t>g = 0: 	</a:t>
            </a:r>
            <a:r>
              <a:rPr lang="en-US" altLang="nl-NL" sz="1400" smtClean="0"/>
              <a:t>Swedish wheel with 90° -&gt; decoupled</a:t>
            </a:r>
            <a:endParaRPr lang="en-US" altLang="nl-NL" sz="1400" smtClean="0">
              <a:latin typeface="Symbol" pitchFamily="18" charset="2"/>
            </a:endParaRPr>
          </a:p>
          <a:p>
            <a:r>
              <a:rPr lang="en-US" altLang="nl-NL" sz="1400" smtClean="0">
                <a:latin typeface="Symbol" pitchFamily="18" charset="2"/>
              </a:rPr>
              <a:t>g = p</a:t>
            </a:r>
            <a:r>
              <a:rPr lang="en-US" altLang="nl-NL" sz="1400" smtClean="0"/>
              <a:t> </a:t>
            </a:r>
            <a:r>
              <a:rPr lang="en-US" altLang="nl-NL" sz="1400" smtClean="0">
                <a:latin typeface="Symbol" pitchFamily="18" charset="2"/>
              </a:rPr>
              <a:t>¤ </a:t>
            </a:r>
            <a:r>
              <a:rPr lang="en-US" altLang="nl-NL" sz="1400" smtClean="0"/>
              <a:t>2:	Swedish wheel with 45°</a:t>
            </a:r>
          </a:p>
        </p:txBody>
      </p:sp>
      <p:pic>
        <p:nvPicPr>
          <p:cNvPr id="7782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3" y="5264150"/>
            <a:ext cx="52482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783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5702300"/>
            <a:ext cx="57943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947738">
              <a:defRPr kumimoji="1" sz="1400">
                <a:solidFill>
                  <a:schemeClr val="tx1"/>
                </a:solidFill>
                <a:latin typeface="Verdana" pitchFamily="34" charset="0"/>
              </a:defRPr>
            </a:lvl1pPr>
            <a:lvl2pPr marL="742950" indent="-285750" defTabSz="947738">
              <a:defRPr kumimoji="1" sz="1400">
                <a:solidFill>
                  <a:schemeClr val="tx1"/>
                </a:solidFill>
                <a:latin typeface="Verdana" pitchFamily="34" charset="0"/>
              </a:defRPr>
            </a:lvl2pPr>
            <a:lvl3pPr marL="1143000" indent="-228600" defTabSz="947738">
              <a:defRPr kumimoji="1" sz="1400">
                <a:solidFill>
                  <a:schemeClr val="tx1"/>
                </a:solidFill>
                <a:latin typeface="Verdana" pitchFamily="34" charset="0"/>
              </a:defRPr>
            </a:lvl3pPr>
            <a:lvl4pPr marL="1600200" indent="-228600" defTabSz="947738">
              <a:defRPr kumimoji="1" sz="1400">
                <a:solidFill>
                  <a:schemeClr val="tx1"/>
                </a:solidFill>
                <a:latin typeface="Verdana" pitchFamily="34" charset="0"/>
              </a:defRPr>
            </a:lvl4pPr>
            <a:lvl5pPr marL="2057400" indent="-228600" defTabSz="947738">
              <a:defRPr kumimoji="1" sz="1400">
                <a:solidFill>
                  <a:schemeClr val="tx1"/>
                </a:solidFill>
                <a:latin typeface="Verdana" pitchFamily="34" charset="0"/>
              </a:defRPr>
            </a:lvl5pPr>
            <a:lvl6pPr marL="2514600" indent="-228600" defTabSz="947738" eaLnBrk="0" fontAlgn="base" hangingPunct="0">
              <a:spcBef>
                <a:spcPct val="0"/>
              </a:spcBef>
              <a:spcAft>
                <a:spcPct val="0"/>
              </a:spcAft>
              <a:defRPr kumimoji="1" sz="1400">
                <a:solidFill>
                  <a:schemeClr val="tx1"/>
                </a:solidFill>
                <a:latin typeface="Verdana" pitchFamily="34" charset="0"/>
              </a:defRPr>
            </a:lvl6pPr>
            <a:lvl7pPr marL="2971800" indent="-228600" defTabSz="947738" eaLnBrk="0" fontAlgn="base" hangingPunct="0">
              <a:spcBef>
                <a:spcPct val="0"/>
              </a:spcBef>
              <a:spcAft>
                <a:spcPct val="0"/>
              </a:spcAft>
              <a:defRPr kumimoji="1" sz="1400">
                <a:solidFill>
                  <a:schemeClr val="tx1"/>
                </a:solidFill>
                <a:latin typeface="Verdana" pitchFamily="34" charset="0"/>
              </a:defRPr>
            </a:lvl7pPr>
            <a:lvl8pPr marL="3429000" indent="-228600" defTabSz="947738" eaLnBrk="0" fontAlgn="base" hangingPunct="0">
              <a:spcBef>
                <a:spcPct val="0"/>
              </a:spcBef>
              <a:spcAft>
                <a:spcPct val="0"/>
              </a:spcAft>
              <a:defRPr kumimoji="1" sz="1400">
                <a:solidFill>
                  <a:schemeClr val="tx1"/>
                </a:solidFill>
                <a:latin typeface="Verdana" pitchFamily="34" charset="0"/>
              </a:defRPr>
            </a:lvl8pPr>
            <a:lvl9pPr marL="3886200" indent="-228600" defTabSz="947738" eaLnBrk="0" fontAlgn="base" hangingPunct="0">
              <a:spcBef>
                <a:spcPct val="0"/>
              </a:spcBef>
              <a:spcAft>
                <a:spcPct val="0"/>
              </a:spcAft>
              <a:defRPr kumimoji="1" sz="1400">
                <a:solidFill>
                  <a:schemeClr val="tx1"/>
                </a:solidFill>
                <a:latin typeface="Verdana" pitchFamily="34" charset="0"/>
              </a:defRPr>
            </a:lvl9pPr>
          </a:lstStyle>
          <a:p>
            <a:fld id="{B0F187F0-F20F-4C46-8086-A2C958C31047}" type="slidenum">
              <a:rPr kumimoji="0" lang="de-DE" altLang="nl-NL" sz="1200" smtClean="0">
                <a:latin typeface="Arial" charset="0"/>
              </a:rPr>
              <a:pPr/>
              <a:t>13</a:t>
            </a:fld>
            <a:endParaRPr kumimoji="0" lang="de-DE" altLang="nl-NL" sz="1200" smtClean="0">
              <a:latin typeface="Arial" charset="0"/>
            </a:endParaRPr>
          </a:p>
        </p:txBody>
      </p:sp>
      <p:sp>
        <p:nvSpPr>
          <p:cNvPr id="78851" name="Rectangle 2"/>
          <p:cNvSpPr>
            <a:spLocks noChangeArrowheads="1" noTextEdit="1"/>
          </p:cNvSpPr>
          <p:nvPr>
            <p:ph type="sldImg"/>
          </p:nvPr>
        </p:nvSpPr>
        <p:spPr>
          <a:xfrm>
            <a:off x="1158875" y="890588"/>
            <a:ext cx="4783138" cy="3587750"/>
          </a:xfrm>
          <a:ln/>
        </p:spPr>
      </p:sp>
      <p:sp>
        <p:nvSpPr>
          <p:cNvPr id="78852" name="Rectangle 3"/>
          <p:cNvSpPr>
            <a:spLocks noGrp="1" noChangeArrowheads="1"/>
          </p:cNvSpPr>
          <p:nvPr>
            <p:ph type="body" idx="1"/>
          </p:nvPr>
        </p:nvSpPr>
        <p:spPr>
          <a:xfrm>
            <a:off x="860425" y="4864100"/>
            <a:ext cx="5378450" cy="4305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nl-NL" sz="1400" smtClean="0"/>
          </a:p>
          <a:p>
            <a:endParaRPr lang="en-US" altLang="nl-NL" sz="1400" smtClean="0"/>
          </a:p>
          <a:p>
            <a:endParaRPr lang="en-US" altLang="nl-NL" sz="1400" smtClean="0"/>
          </a:p>
          <a:p>
            <a:endParaRPr lang="en-US" altLang="nl-NL" sz="1400" smtClean="0"/>
          </a:p>
          <a:p>
            <a:endParaRPr lang="en-US" altLang="nl-NL" sz="1400" smtClean="0"/>
          </a:p>
          <a:p>
            <a:r>
              <a:rPr lang="en-US" altLang="nl-NL" sz="1400" smtClean="0"/>
              <a:t>Where </a:t>
            </a:r>
            <a:r>
              <a:rPr lang="en-US" altLang="nl-NL" sz="1400" smtClean="0">
                <a:latin typeface="Symbol" pitchFamily="18" charset="2"/>
              </a:rPr>
              <a:t>b</a:t>
            </a:r>
            <a:r>
              <a:rPr lang="en-US" altLang="nl-NL" sz="1400" smtClean="0"/>
              <a:t> is free variable deductible from equation 2</a:t>
            </a:r>
          </a:p>
          <a:p>
            <a:endParaRPr lang="en-US" altLang="nl-NL" sz="1400" smtClean="0"/>
          </a:p>
          <a:p>
            <a:r>
              <a:rPr lang="en-US" altLang="nl-NL" sz="1400" smtClean="0"/>
              <a:t>Example:</a:t>
            </a:r>
          </a:p>
          <a:p>
            <a:r>
              <a:rPr lang="en-US" altLang="nl-NL" sz="1400" smtClean="0"/>
              <a:t>Consider the case that the robot is in pure translation in the direction of </a:t>
            </a:r>
            <a:r>
              <a:rPr lang="en-US" altLang="nl-NL" sz="1400" i="1" smtClean="0"/>
              <a:t>Y</a:t>
            </a:r>
            <a:r>
              <a:rPr lang="en-US" altLang="nl-NL" sz="1400" i="1" baseline="-25000" smtClean="0"/>
              <a:t>R</a:t>
            </a:r>
            <a:r>
              <a:rPr lang="en-US" altLang="nl-NL" sz="1400" smtClean="0"/>
              <a:t>. Then equation (3.15) reduces to sin</a:t>
            </a:r>
            <a:r>
              <a:rPr lang="en-US" altLang="nl-NL" sz="1400" smtClean="0">
                <a:latin typeface="Symbol" pitchFamily="18" charset="2"/>
              </a:rPr>
              <a:t>(a+b)=0,</a:t>
            </a:r>
            <a:r>
              <a:rPr lang="en-US" altLang="nl-NL" sz="1400" smtClean="0"/>
              <a:t> thus </a:t>
            </a:r>
            <a:r>
              <a:rPr lang="en-US" altLang="nl-NL" sz="1400" smtClean="0">
                <a:latin typeface="Symbol" pitchFamily="18" charset="2"/>
              </a:rPr>
              <a:t>b</a:t>
            </a:r>
            <a:r>
              <a:rPr lang="en-US" altLang="nl-NL" sz="1400" smtClean="0"/>
              <a:t>=0 which makes perfect sense for this special case</a:t>
            </a:r>
          </a:p>
        </p:txBody>
      </p:sp>
      <p:pic>
        <p:nvPicPr>
          <p:cNvPr id="7885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63" y="5103813"/>
            <a:ext cx="5143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885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5654675"/>
            <a:ext cx="4364037"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homogeneous</a:t>
            </a:r>
            <a:endParaRPr lang="en-GB" dirty="0"/>
          </a:p>
        </p:txBody>
      </p:sp>
      <p:sp>
        <p:nvSpPr>
          <p:cNvPr id="4" name="Slide Number Placeholder 3"/>
          <p:cNvSpPr>
            <a:spLocks noGrp="1"/>
          </p:cNvSpPr>
          <p:nvPr>
            <p:ph type="sldNum" sz="quarter" idx="10"/>
          </p:nvPr>
        </p:nvSpPr>
        <p:spPr/>
        <p:txBody>
          <a:bodyPr/>
          <a:lstStyle/>
          <a:p>
            <a:pPr>
              <a:defRPr/>
            </a:pPr>
            <a:fld id="{D6C95FCC-205C-4569-9620-8CA4F63C329C}" type="slidenum">
              <a:rPr lang="de-DE" smtClean="0"/>
              <a:pPr>
                <a:defRPr/>
              </a:pPr>
              <a:t>18</a:t>
            </a:fld>
            <a:endParaRPr lang="de-DE"/>
          </a:p>
        </p:txBody>
      </p:sp>
    </p:spTree>
    <p:extLst>
      <p:ext uri="{BB962C8B-B14F-4D97-AF65-F5344CB8AC3E}">
        <p14:creationId xmlns:p14="http://schemas.microsoft.com/office/powerpoint/2010/main" val="4288960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947738">
              <a:defRPr kumimoji="1" sz="1400">
                <a:solidFill>
                  <a:schemeClr val="tx1"/>
                </a:solidFill>
                <a:latin typeface="Verdana" pitchFamily="34" charset="0"/>
              </a:defRPr>
            </a:lvl1pPr>
            <a:lvl2pPr marL="742950" indent="-285750" defTabSz="947738">
              <a:defRPr kumimoji="1" sz="1400">
                <a:solidFill>
                  <a:schemeClr val="tx1"/>
                </a:solidFill>
                <a:latin typeface="Verdana" pitchFamily="34" charset="0"/>
              </a:defRPr>
            </a:lvl2pPr>
            <a:lvl3pPr marL="1143000" indent="-228600" defTabSz="947738">
              <a:defRPr kumimoji="1" sz="1400">
                <a:solidFill>
                  <a:schemeClr val="tx1"/>
                </a:solidFill>
                <a:latin typeface="Verdana" pitchFamily="34" charset="0"/>
              </a:defRPr>
            </a:lvl3pPr>
            <a:lvl4pPr marL="1600200" indent="-228600" defTabSz="947738">
              <a:defRPr kumimoji="1" sz="1400">
                <a:solidFill>
                  <a:schemeClr val="tx1"/>
                </a:solidFill>
                <a:latin typeface="Verdana" pitchFamily="34" charset="0"/>
              </a:defRPr>
            </a:lvl4pPr>
            <a:lvl5pPr marL="2057400" indent="-228600" defTabSz="947738">
              <a:defRPr kumimoji="1" sz="1400">
                <a:solidFill>
                  <a:schemeClr val="tx1"/>
                </a:solidFill>
                <a:latin typeface="Verdana" pitchFamily="34" charset="0"/>
              </a:defRPr>
            </a:lvl5pPr>
            <a:lvl6pPr marL="2514600" indent="-228600" defTabSz="947738" eaLnBrk="0" fontAlgn="base" hangingPunct="0">
              <a:spcBef>
                <a:spcPct val="0"/>
              </a:spcBef>
              <a:spcAft>
                <a:spcPct val="0"/>
              </a:spcAft>
              <a:defRPr kumimoji="1" sz="1400">
                <a:solidFill>
                  <a:schemeClr val="tx1"/>
                </a:solidFill>
                <a:latin typeface="Verdana" pitchFamily="34" charset="0"/>
              </a:defRPr>
            </a:lvl6pPr>
            <a:lvl7pPr marL="2971800" indent="-228600" defTabSz="947738" eaLnBrk="0" fontAlgn="base" hangingPunct="0">
              <a:spcBef>
                <a:spcPct val="0"/>
              </a:spcBef>
              <a:spcAft>
                <a:spcPct val="0"/>
              </a:spcAft>
              <a:defRPr kumimoji="1" sz="1400">
                <a:solidFill>
                  <a:schemeClr val="tx1"/>
                </a:solidFill>
                <a:latin typeface="Verdana" pitchFamily="34" charset="0"/>
              </a:defRPr>
            </a:lvl7pPr>
            <a:lvl8pPr marL="3429000" indent="-228600" defTabSz="947738" eaLnBrk="0" fontAlgn="base" hangingPunct="0">
              <a:spcBef>
                <a:spcPct val="0"/>
              </a:spcBef>
              <a:spcAft>
                <a:spcPct val="0"/>
              </a:spcAft>
              <a:defRPr kumimoji="1" sz="1400">
                <a:solidFill>
                  <a:schemeClr val="tx1"/>
                </a:solidFill>
                <a:latin typeface="Verdana" pitchFamily="34" charset="0"/>
              </a:defRPr>
            </a:lvl8pPr>
            <a:lvl9pPr marL="3886200" indent="-228600" defTabSz="947738" eaLnBrk="0" fontAlgn="base" hangingPunct="0">
              <a:spcBef>
                <a:spcPct val="0"/>
              </a:spcBef>
              <a:spcAft>
                <a:spcPct val="0"/>
              </a:spcAft>
              <a:defRPr kumimoji="1" sz="1400">
                <a:solidFill>
                  <a:schemeClr val="tx1"/>
                </a:solidFill>
                <a:latin typeface="Verdana" pitchFamily="34" charset="0"/>
              </a:defRPr>
            </a:lvl9pPr>
          </a:lstStyle>
          <a:p>
            <a:fld id="{643C2A7E-4AD9-4AA6-8D5D-DFF97CD8D9D1}" type="slidenum">
              <a:rPr kumimoji="0" lang="de-DE" altLang="nl-NL" sz="1200" smtClean="0">
                <a:latin typeface="Arial" charset="0"/>
              </a:rPr>
              <a:pPr/>
              <a:t>19</a:t>
            </a:fld>
            <a:endParaRPr kumimoji="0" lang="de-DE" altLang="nl-NL" sz="1200" smtClean="0">
              <a:latin typeface="Arial" charset="0"/>
            </a:endParaRPr>
          </a:p>
        </p:txBody>
      </p:sp>
      <p:sp>
        <p:nvSpPr>
          <p:cNvPr id="79875" name="Rectangle 2"/>
          <p:cNvSpPr>
            <a:spLocks noChangeArrowheads="1" noTextEdit="1"/>
          </p:cNvSpPr>
          <p:nvPr>
            <p:ph type="sldImg"/>
          </p:nvPr>
        </p:nvSpPr>
        <p:spPr>
          <a:xfrm>
            <a:off x="1158875" y="890588"/>
            <a:ext cx="4783138" cy="3587750"/>
          </a:xfrm>
          <a:ln/>
        </p:spPr>
      </p:sp>
      <p:sp>
        <p:nvSpPr>
          <p:cNvPr id="79876" name="Rectangle 3"/>
          <p:cNvSpPr>
            <a:spLocks noGrp="1" noChangeArrowheads="1"/>
          </p:cNvSpPr>
          <p:nvPr>
            <p:ph type="body" idx="1"/>
          </p:nvPr>
        </p:nvSpPr>
        <p:spPr>
          <a:xfrm>
            <a:off x="860425" y="4864100"/>
            <a:ext cx="5378450" cy="4305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GB" altLang="nl-NL"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6C95FCC-205C-4569-9620-8CA4F63C329C}" type="slidenum">
              <a:rPr lang="de-DE" smtClean="0"/>
              <a:pPr>
                <a:defRPr/>
              </a:pPr>
              <a:t>20</a:t>
            </a:fld>
            <a:endParaRPr lang="de-DE"/>
          </a:p>
        </p:txBody>
      </p:sp>
    </p:spTree>
    <p:extLst>
      <p:ext uri="{BB962C8B-B14F-4D97-AF65-F5344CB8AC3E}">
        <p14:creationId xmlns:p14="http://schemas.microsoft.com/office/powerpoint/2010/main" val="204852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D6C95FCC-205C-4569-9620-8CA4F63C329C}" type="slidenum">
              <a:rPr lang="de-DE" smtClean="0"/>
              <a:pPr>
                <a:defRPr/>
              </a:pPr>
              <a:t>21</a:t>
            </a:fld>
            <a:endParaRPr lang="de-DE"/>
          </a:p>
        </p:txBody>
      </p:sp>
    </p:spTree>
    <p:extLst>
      <p:ext uri="{BB962C8B-B14F-4D97-AF65-F5344CB8AC3E}">
        <p14:creationId xmlns:p14="http://schemas.microsoft.com/office/powerpoint/2010/main" val="1788758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947738">
              <a:defRPr kumimoji="1" sz="1400">
                <a:solidFill>
                  <a:schemeClr val="tx1"/>
                </a:solidFill>
                <a:latin typeface="Verdana" pitchFamily="34" charset="0"/>
              </a:defRPr>
            </a:lvl1pPr>
            <a:lvl2pPr marL="742950" indent="-285750" defTabSz="947738">
              <a:defRPr kumimoji="1" sz="1400">
                <a:solidFill>
                  <a:schemeClr val="tx1"/>
                </a:solidFill>
                <a:latin typeface="Verdana" pitchFamily="34" charset="0"/>
              </a:defRPr>
            </a:lvl2pPr>
            <a:lvl3pPr marL="1143000" indent="-228600" defTabSz="947738">
              <a:defRPr kumimoji="1" sz="1400">
                <a:solidFill>
                  <a:schemeClr val="tx1"/>
                </a:solidFill>
                <a:latin typeface="Verdana" pitchFamily="34" charset="0"/>
              </a:defRPr>
            </a:lvl3pPr>
            <a:lvl4pPr marL="1600200" indent="-228600" defTabSz="947738">
              <a:defRPr kumimoji="1" sz="1400">
                <a:solidFill>
                  <a:schemeClr val="tx1"/>
                </a:solidFill>
                <a:latin typeface="Verdana" pitchFamily="34" charset="0"/>
              </a:defRPr>
            </a:lvl4pPr>
            <a:lvl5pPr marL="2057400" indent="-228600" defTabSz="947738">
              <a:defRPr kumimoji="1" sz="1400">
                <a:solidFill>
                  <a:schemeClr val="tx1"/>
                </a:solidFill>
                <a:latin typeface="Verdana" pitchFamily="34" charset="0"/>
              </a:defRPr>
            </a:lvl5pPr>
            <a:lvl6pPr marL="2514600" indent="-228600" defTabSz="947738" eaLnBrk="0" fontAlgn="base" hangingPunct="0">
              <a:spcBef>
                <a:spcPct val="0"/>
              </a:spcBef>
              <a:spcAft>
                <a:spcPct val="0"/>
              </a:spcAft>
              <a:defRPr kumimoji="1" sz="1400">
                <a:solidFill>
                  <a:schemeClr val="tx1"/>
                </a:solidFill>
                <a:latin typeface="Verdana" pitchFamily="34" charset="0"/>
              </a:defRPr>
            </a:lvl6pPr>
            <a:lvl7pPr marL="2971800" indent="-228600" defTabSz="947738" eaLnBrk="0" fontAlgn="base" hangingPunct="0">
              <a:spcBef>
                <a:spcPct val="0"/>
              </a:spcBef>
              <a:spcAft>
                <a:spcPct val="0"/>
              </a:spcAft>
              <a:defRPr kumimoji="1" sz="1400">
                <a:solidFill>
                  <a:schemeClr val="tx1"/>
                </a:solidFill>
                <a:latin typeface="Verdana" pitchFamily="34" charset="0"/>
              </a:defRPr>
            </a:lvl7pPr>
            <a:lvl8pPr marL="3429000" indent="-228600" defTabSz="947738" eaLnBrk="0" fontAlgn="base" hangingPunct="0">
              <a:spcBef>
                <a:spcPct val="0"/>
              </a:spcBef>
              <a:spcAft>
                <a:spcPct val="0"/>
              </a:spcAft>
              <a:defRPr kumimoji="1" sz="1400">
                <a:solidFill>
                  <a:schemeClr val="tx1"/>
                </a:solidFill>
                <a:latin typeface="Verdana" pitchFamily="34" charset="0"/>
              </a:defRPr>
            </a:lvl8pPr>
            <a:lvl9pPr marL="3886200" indent="-228600" defTabSz="947738" eaLnBrk="0" fontAlgn="base" hangingPunct="0">
              <a:spcBef>
                <a:spcPct val="0"/>
              </a:spcBef>
              <a:spcAft>
                <a:spcPct val="0"/>
              </a:spcAft>
              <a:defRPr kumimoji="1" sz="1400">
                <a:solidFill>
                  <a:schemeClr val="tx1"/>
                </a:solidFill>
                <a:latin typeface="Verdana" pitchFamily="34" charset="0"/>
              </a:defRPr>
            </a:lvl9pPr>
          </a:lstStyle>
          <a:p>
            <a:fld id="{C8647B99-80C7-41B7-9A43-DA5A1829100B}" type="slidenum">
              <a:rPr kumimoji="0" lang="de-DE" altLang="nl-NL" sz="1200" smtClean="0">
                <a:latin typeface="Arial" charset="0"/>
              </a:rPr>
              <a:pPr/>
              <a:t>23</a:t>
            </a:fld>
            <a:endParaRPr kumimoji="0" lang="de-DE" altLang="nl-NL" sz="1200" smtClean="0">
              <a:latin typeface="Arial" charset="0"/>
            </a:endParaRPr>
          </a:p>
        </p:txBody>
      </p:sp>
      <p:sp>
        <p:nvSpPr>
          <p:cNvPr id="82947" name="Rectangle 2"/>
          <p:cNvSpPr>
            <a:spLocks noChangeArrowheads="1" noTextEdit="1"/>
          </p:cNvSpPr>
          <p:nvPr>
            <p:ph type="sldImg"/>
          </p:nvPr>
        </p:nvSpPr>
        <p:spPr>
          <a:xfrm>
            <a:off x="1158875" y="890588"/>
            <a:ext cx="4783138" cy="3587750"/>
          </a:xfrm>
          <a:ln/>
        </p:spPr>
      </p:sp>
      <p:sp>
        <p:nvSpPr>
          <p:cNvPr id="82948" name="Rectangle 3"/>
          <p:cNvSpPr>
            <a:spLocks noGrp="1" noChangeArrowheads="1"/>
          </p:cNvSpPr>
          <p:nvPr>
            <p:ph type="body" idx="1"/>
          </p:nvPr>
        </p:nvSpPr>
        <p:spPr>
          <a:xfrm>
            <a:off x="860425" y="4864100"/>
            <a:ext cx="5378450" cy="4305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GB" altLang="nl-NL"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947738">
              <a:defRPr kumimoji="1" sz="1400">
                <a:solidFill>
                  <a:schemeClr val="tx1"/>
                </a:solidFill>
                <a:latin typeface="Verdana" pitchFamily="34" charset="0"/>
              </a:defRPr>
            </a:lvl1pPr>
            <a:lvl2pPr marL="742950" indent="-285750" defTabSz="947738">
              <a:defRPr kumimoji="1" sz="1400">
                <a:solidFill>
                  <a:schemeClr val="tx1"/>
                </a:solidFill>
                <a:latin typeface="Verdana" pitchFamily="34" charset="0"/>
              </a:defRPr>
            </a:lvl2pPr>
            <a:lvl3pPr marL="1143000" indent="-228600" defTabSz="947738">
              <a:defRPr kumimoji="1" sz="1400">
                <a:solidFill>
                  <a:schemeClr val="tx1"/>
                </a:solidFill>
                <a:latin typeface="Verdana" pitchFamily="34" charset="0"/>
              </a:defRPr>
            </a:lvl3pPr>
            <a:lvl4pPr marL="1600200" indent="-228600" defTabSz="947738">
              <a:defRPr kumimoji="1" sz="1400">
                <a:solidFill>
                  <a:schemeClr val="tx1"/>
                </a:solidFill>
                <a:latin typeface="Verdana" pitchFamily="34" charset="0"/>
              </a:defRPr>
            </a:lvl4pPr>
            <a:lvl5pPr marL="2057400" indent="-228600" defTabSz="947738">
              <a:defRPr kumimoji="1" sz="1400">
                <a:solidFill>
                  <a:schemeClr val="tx1"/>
                </a:solidFill>
                <a:latin typeface="Verdana" pitchFamily="34" charset="0"/>
              </a:defRPr>
            </a:lvl5pPr>
            <a:lvl6pPr marL="2514600" indent="-228600" defTabSz="947738" eaLnBrk="0" fontAlgn="base" hangingPunct="0">
              <a:spcBef>
                <a:spcPct val="0"/>
              </a:spcBef>
              <a:spcAft>
                <a:spcPct val="0"/>
              </a:spcAft>
              <a:defRPr kumimoji="1" sz="1400">
                <a:solidFill>
                  <a:schemeClr val="tx1"/>
                </a:solidFill>
                <a:latin typeface="Verdana" pitchFamily="34" charset="0"/>
              </a:defRPr>
            </a:lvl6pPr>
            <a:lvl7pPr marL="2971800" indent="-228600" defTabSz="947738" eaLnBrk="0" fontAlgn="base" hangingPunct="0">
              <a:spcBef>
                <a:spcPct val="0"/>
              </a:spcBef>
              <a:spcAft>
                <a:spcPct val="0"/>
              </a:spcAft>
              <a:defRPr kumimoji="1" sz="1400">
                <a:solidFill>
                  <a:schemeClr val="tx1"/>
                </a:solidFill>
                <a:latin typeface="Verdana" pitchFamily="34" charset="0"/>
              </a:defRPr>
            </a:lvl7pPr>
            <a:lvl8pPr marL="3429000" indent="-228600" defTabSz="947738" eaLnBrk="0" fontAlgn="base" hangingPunct="0">
              <a:spcBef>
                <a:spcPct val="0"/>
              </a:spcBef>
              <a:spcAft>
                <a:spcPct val="0"/>
              </a:spcAft>
              <a:defRPr kumimoji="1" sz="1400">
                <a:solidFill>
                  <a:schemeClr val="tx1"/>
                </a:solidFill>
                <a:latin typeface="Verdana" pitchFamily="34" charset="0"/>
              </a:defRPr>
            </a:lvl8pPr>
            <a:lvl9pPr marL="3886200" indent="-228600" defTabSz="947738" eaLnBrk="0" fontAlgn="base" hangingPunct="0">
              <a:spcBef>
                <a:spcPct val="0"/>
              </a:spcBef>
              <a:spcAft>
                <a:spcPct val="0"/>
              </a:spcAft>
              <a:defRPr kumimoji="1" sz="1400">
                <a:solidFill>
                  <a:schemeClr val="tx1"/>
                </a:solidFill>
                <a:latin typeface="Verdana" pitchFamily="34" charset="0"/>
              </a:defRPr>
            </a:lvl9pPr>
          </a:lstStyle>
          <a:p>
            <a:fld id="{F1E9FC3B-2796-414A-A772-A48ECBF990AC}" type="slidenum">
              <a:rPr kumimoji="0" lang="de-DE" altLang="nl-NL" sz="1200" smtClean="0">
                <a:latin typeface="Arial" charset="0"/>
              </a:rPr>
              <a:pPr/>
              <a:t>24</a:t>
            </a:fld>
            <a:endParaRPr kumimoji="0" lang="de-DE" altLang="nl-NL" sz="1200" smtClean="0">
              <a:latin typeface="Arial" charset="0"/>
            </a:endParaRPr>
          </a:p>
        </p:txBody>
      </p:sp>
      <p:sp>
        <p:nvSpPr>
          <p:cNvPr id="80899" name="Rectangle 2"/>
          <p:cNvSpPr>
            <a:spLocks noChangeArrowheads="1" noTextEdit="1"/>
          </p:cNvSpPr>
          <p:nvPr>
            <p:ph type="sldImg"/>
          </p:nvPr>
        </p:nvSpPr>
        <p:spPr>
          <a:xfrm>
            <a:off x="1158875" y="890588"/>
            <a:ext cx="4783138" cy="3587750"/>
          </a:xfrm>
          <a:ln/>
        </p:spPr>
      </p:sp>
      <p:sp>
        <p:nvSpPr>
          <p:cNvPr id="80900" name="Rectangle 3"/>
          <p:cNvSpPr>
            <a:spLocks noGrp="1" noChangeArrowheads="1"/>
          </p:cNvSpPr>
          <p:nvPr>
            <p:ph type="body" idx="1"/>
          </p:nvPr>
        </p:nvSpPr>
        <p:spPr>
          <a:xfrm>
            <a:off x="860425" y="4864100"/>
            <a:ext cx="5378450" cy="4305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GB" altLang="nl-NL"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947738">
              <a:defRPr kumimoji="1" sz="1400">
                <a:solidFill>
                  <a:schemeClr val="tx1"/>
                </a:solidFill>
                <a:latin typeface="Verdana" pitchFamily="34" charset="0"/>
              </a:defRPr>
            </a:lvl1pPr>
            <a:lvl2pPr marL="742950" indent="-285750" defTabSz="947738">
              <a:defRPr kumimoji="1" sz="1400">
                <a:solidFill>
                  <a:schemeClr val="tx1"/>
                </a:solidFill>
                <a:latin typeface="Verdana" pitchFamily="34" charset="0"/>
              </a:defRPr>
            </a:lvl2pPr>
            <a:lvl3pPr marL="1143000" indent="-228600" defTabSz="947738">
              <a:defRPr kumimoji="1" sz="1400">
                <a:solidFill>
                  <a:schemeClr val="tx1"/>
                </a:solidFill>
                <a:latin typeface="Verdana" pitchFamily="34" charset="0"/>
              </a:defRPr>
            </a:lvl3pPr>
            <a:lvl4pPr marL="1600200" indent="-228600" defTabSz="947738">
              <a:defRPr kumimoji="1" sz="1400">
                <a:solidFill>
                  <a:schemeClr val="tx1"/>
                </a:solidFill>
                <a:latin typeface="Verdana" pitchFamily="34" charset="0"/>
              </a:defRPr>
            </a:lvl4pPr>
            <a:lvl5pPr marL="2057400" indent="-228600" defTabSz="947738">
              <a:defRPr kumimoji="1" sz="1400">
                <a:solidFill>
                  <a:schemeClr val="tx1"/>
                </a:solidFill>
                <a:latin typeface="Verdana" pitchFamily="34" charset="0"/>
              </a:defRPr>
            </a:lvl5pPr>
            <a:lvl6pPr marL="2514600" indent="-228600" defTabSz="947738" eaLnBrk="0" fontAlgn="base" hangingPunct="0">
              <a:spcBef>
                <a:spcPct val="0"/>
              </a:spcBef>
              <a:spcAft>
                <a:spcPct val="0"/>
              </a:spcAft>
              <a:defRPr kumimoji="1" sz="1400">
                <a:solidFill>
                  <a:schemeClr val="tx1"/>
                </a:solidFill>
                <a:latin typeface="Verdana" pitchFamily="34" charset="0"/>
              </a:defRPr>
            </a:lvl6pPr>
            <a:lvl7pPr marL="2971800" indent="-228600" defTabSz="947738" eaLnBrk="0" fontAlgn="base" hangingPunct="0">
              <a:spcBef>
                <a:spcPct val="0"/>
              </a:spcBef>
              <a:spcAft>
                <a:spcPct val="0"/>
              </a:spcAft>
              <a:defRPr kumimoji="1" sz="1400">
                <a:solidFill>
                  <a:schemeClr val="tx1"/>
                </a:solidFill>
                <a:latin typeface="Verdana" pitchFamily="34" charset="0"/>
              </a:defRPr>
            </a:lvl7pPr>
            <a:lvl8pPr marL="3429000" indent="-228600" defTabSz="947738" eaLnBrk="0" fontAlgn="base" hangingPunct="0">
              <a:spcBef>
                <a:spcPct val="0"/>
              </a:spcBef>
              <a:spcAft>
                <a:spcPct val="0"/>
              </a:spcAft>
              <a:defRPr kumimoji="1" sz="1400">
                <a:solidFill>
                  <a:schemeClr val="tx1"/>
                </a:solidFill>
                <a:latin typeface="Verdana" pitchFamily="34" charset="0"/>
              </a:defRPr>
            </a:lvl8pPr>
            <a:lvl9pPr marL="3886200" indent="-228600" defTabSz="947738" eaLnBrk="0" fontAlgn="base" hangingPunct="0">
              <a:spcBef>
                <a:spcPct val="0"/>
              </a:spcBef>
              <a:spcAft>
                <a:spcPct val="0"/>
              </a:spcAft>
              <a:defRPr kumimoji="1" sz="1400">
                <a:solidFill>
                  <a:schemeClr val="tx1"/>
                </a:solidFill>
                <a:latin typeface="Verdana" pitchFamily="34" charset="0"/>
              </a:defRPr>
            </a:lvl9pPr>
          </a:lstStyle>
          <a:p>
            <a:fld id="{3FE21C84-3834-4F0D-82C5-3F656386EB42}" type="slidenum">
              <a:rPr kumimoji="0" lang="de-DE" altLang="nl-NL" sz="1200" smtClean="0">
                <a:latin typeface="Arial" charset="0"/>
              </a:rPr>
              <a:pPr/>
              <a:t>25</a:t>
            </a:fld>
            <a:endParaRPr kumimoji="0" lang="de-DE" altLang="nl-NL" sz="1200" smtClean="0">
              <a:latin typeface="Arial" charset="0"/>
            </a:endParaRPr>
          </a:p>
        </p:txBody>
      </p:sp>
      <p:sp>
        <p:nvSpPr>
          <p:cNvPr id="81923" name="Rectangle 2"/>
          <p:cNvSpPr>
            <a:spLocks noChangeArrowheads="1" noTextEdit="1"/>
          </p:cNvSpPr>
          <p:nvPr>
            <p:ph type="sldImg"/>
          </p:nvPr>
        </p:nvSpPr>
        <p:spPr>
          <a:xfrm>
            <a:off x="1158875" y="890588"/>
            <a:ext cx="4783138" cy="3587750"/>
          </a:xfrm>
          <a:ln/>
        </p:spPr>
      </p:sp>
      <p:sp>
        <p:nvSpPr>
          <p:cNvPr id="81924" name="Rectangle 3"/>
          <p:cNvSpPr>
            <a:spLocks noGrp="1" noChangeArrowheads="1"/>
          </p:cNvSpPr>
          <p:nvPr>
            <p:ph type="body" idx="1"/>
          </p:nvPr>
        </p:nvSpPr>
        <p:spPr>
          <a:xfrm>
            <a:off x="860425" y="4864100"/>
            <a:ext cx="5378450" cy="4305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GB" altLang="nl-NL"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947738">
              <a:defRPr kumimoji="1" sz="1400">
                <a:solidFill>
                  <a:schemeClr val="tx1"/>
                </a:solidFill>
                <a:latin typeface="Verdana" pitchFamily="34" charset="0"/>
              </a:defRPr>
            </a:lvl1pPr>
            <a:lvl2pPr marL="742950" indent="-285750" defTabSz="947738">
              <a:defRPr kumimoji="1" sz="1400">
                <a:solidFill>
                  <a:schemeClr val="tx1"/>
                </a:solidFill>
                <a:latin typeface="Verdana" pitchFamily="34" charset="0"/>
              </a:defRPr>
            </a:lvl2pPr>
            <a:lvl3pPr marL="1143000" indent="-228600" defTabSz="947738">
              <a:defRPr kumimoji="1" sz="1400">
                <a:solidFill>
                  <a:schemeClr val="tx1"/>
                </a:solidFill>
                <a:latin typeface="Verdana" pitchFamily="34" charset="0"/>
              </a:defRPr>
            </a:lvl3pPr>
            <a:lvl4pPr marL="1600200" indent="-228600" defTabSz="947738">
              <a:defRPr kumimoji="1" sz="1400">
                <a:solidFill>
                  <a:schemeClr val="tx1"/>
                </a:solidFill>
                <a:latin typeface="Verdana" pitchFamily="34" charset="0"/>
              </a:defRPr>
            </a:lvl4pPr>
            <a:lvl5pPr marL="2057400" indent="-228600" defTabSz="947738">
              <a:defRPr kumimoji="1" sz="1400">
                <a:solidFill>
                  <a:schemeClr val="tx1"/>
                </a:solidFill>
                <a:latin typeface="Verdana" pitchFamily="34" charset="0"/>
              </a:defRPr>
            </a:lvl5pPr>
            <a:lvl6pPr marL="2514600" indent="-228600" defTabSz="947738" eaLnBrk="0" fontAlgn="base" hangingPunct="0">
              <a:spcBef>
                <a:spcPct val="0"/>
              </a:spcBef>
              <a:spcAft>
                <a:spcPct val="0"/>
              </a:spcAft>
              <a:defRPr kumimoji="1" sz="1400">
                <a:solidFill>
                  <a:schemeClr val="tx1"/>
                </a:solidFill>
                <a:latin typeface="Verdana" pitchFamily="34" charset="0"/>
              </a:defRPr>
            </a:lvl6pPr>
            <a:lvl7pPr marL="2971800" indent="-228600" defTabSz="947738" eaLnBrk="0" fontAlgn="base" hangingPunct="0">
              <a:spcBef>
                <a:spcPct val="0"/>
              </a:spcBef>
              <a:spcAft>
                <a:spcPct val="0"/>
              </a:spcAft>
              <a:defRPr kumimoji="1" sz="1400">
                <a:solidFill>
                  <a:schemeClr val="tx1"/>
                </a:solidFill>
                <a:latin typeface="Verdana" pitchFamily="34" charset="0"/>
              </a:defRPr>
            </a:lvl7pPr>
            <a:lvl8pPr marL="3429000" indent="-228600" defTabSz="947738" eaLnBrk="0" fontAlgn="base" hangingPunct="0">
              <a:spcBef>
                <a:spcPct val="0"/>
              </a:spcBef>
              <a:spcAft>
                <a:spcPct val="0"/>
              </a:spcAft>
              <a:defRPr kumimoji="1" sz="1400">
                <a:solidFill>
                  <a:schemeClr val="tx1"/>
                </a:solidFill>
                <a:latin typeface="Verdana" pitchFamily="34" charset="0"/>
              </a:defRPr>
            </a:lvl8pPr>
            <a:lvl9pPr marL="3886200" indent="-228600" defTabSz="947738" eaLnBrk="0" fontAlgn="base" hangingPunct="0">
              <a:spcBef>
                <a:spcPct val="0"/>
              </a:spcBef>
              <a:spcAft>
                <a:spcPct val="0"/>
              </a:spcAft>
              <a:defRPr kumimoji="1" sz="1400">
                <a:solidFill>
                  <a:schemeClr val="tx1"/>
                </a:solidFill>
                <a:latin typeface="Verdana" pitchFamily="34" charset="0"/>
              </a:defRPr>
            </a:lvl9pPr>
          </a:lstStyle>
          <a:p>
            <a:fld id="{176AD17A-377F-4EF8-ACE2-CDFBFBAAC439}" type="slidenum">
              <a:rPr kumimoji="0" lang="de-DE" altLang="nl-NL" sz="1200" smtClean="0">
                <a:latin typeface="Arial" charset="0"/>
              </a:rPr>
              <a:pPr/>
              <a:t>26</a:t>
            </a:fld>
            <a:endParaRPr kumimoji="0" lang="de-DE" altLang="nl-NL" sz="1200" smtClean="0">
              <a:latin typeface="Arial" charset="0"/>
            </a:endParaRPr>
          </a:p>
        </p:txBody>
      </p:sp>
      <p:sp>
        <p:nvSpPr>
          <p:cNvPr id="83971" name="Rectangle 2"/>
          <p:cNvSpPr>
            <a:spLocks noChangeArrowheads="1" noTextEdit="1"/>
          </p:cNvSpPr>
          <p:nvPr>
            <p:ph type="sldImg"/>
          </p:nvPr>
        </p:nvSpPr>
        <p:spPr>
          <a:xfrm>
            <a:off x="1158875" y="890588"/>
            <a:ext cx="4783138" cy="3587750"/>
          </a:xfrm>
          <a:ln/>
        </p:spPr>
      </p:sp>
      <p:sp>
        <p:nvSpPr>
          <p:cNvPr id="83972" name="Rectangle 3"/>
          <p:cNvSpPr>
            <a:spLocks noGrp="1" noChangeArrowheads="1"/>
          </p:cNvSpPr>
          <p:nvPr>
            <p:ph type="body" idx="1"/>
          </p:nvPr>
        </p:nvSpPr>
        <p:spPr>
          <a:xfrm>
            <a:off x="860425" y="4864100"/>
            <a:ext cx="5378450" cy="4305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GB" altLang="nl-NL"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947738">
              <a:defRPr kumimoji="1" sz="1400">
                <a:solidFill>
                  <a:schemeClr val="tx1"/>
                </a:solidFill>
                <a:latin typeface="Verdana" pitchFamily="34" charset="0"/>
              </a:defRPr>
            </a:lvl1pPr>
            <a:lvl2pPr marL="742950" indent="-285750" defTabSz="947738">
              <a:defRPr kumimoji="1" sz="1400">
                <a:solidFill>
                  <a:schemeClr val="tx1"/>
                </a:solidFill>
                <a:latin typeface="Verdana" pitchFamily="34" charset="0"/>
              </a:defRPr>
            </a:lvl2pPr>
            <a:lvl3pPr marL="1143000" indent="-228600" defTabSz="947738">
              <a:defRPr kumimoji="1" sz="1400">
                <a:solidFill>
                  <a:schemeClr val="tx1"/>
                </a:solidFill>
                <a:latin typeface="Verdana" pitchFamily="34" charset="0"/>
              </a:defRPr>
            </a:lvl3pPr>
            <a:lvl4pPr marL="1600200" indent="-228600" defTabSz="947738">
              <a:defRPr kumimoji="1" sz="1400">
                <a:solidFill>
                  <a:schemeClr val="tx1"/>
                </a:solidFill>
                <a:latin typeface="Verdana" pitchFamily="34" charset="0"/>
              </a:defRPr>
            </a:lvl4pPr>
            <a:lvl5pPr marL="2057400" indent="-228600" defTabSz="947738">
              <a:defRPr kumimoji="1" sz="1400">
                <a:solidFill>
                  <a:schemeClr val="tx1"/>
                </a:solidFill>
                <a:latin typeface="Verdana" pitchFamily="34" charset="0"/>
              </a:defRPr>
            </a:lvl5pPr>
            <a:lvl6pPr marL="2514600" indent="-228600" defTabSz="947738" eaLnBrk="0" fontAlgn="base" hangingPunct="0">
              <a:spcBef>
                <a:spcPct val="0"/>
              </a:spcBef>
              <a:spcAft>
                <a:spcPct val="0"/>
              </a:spcAft>
              <a:defRPr kumimoji="1" sz="1400">
                <a:solidFill>
                  <a:schemeClr val="tx1"/>
                </a:solidFill>
                <a:latin typeface="Verdana" pitchFamily="34" charset="0"/>
              </a:defRPr>
            </a:lvl6pPr>
            <a:lvl7pPr marL="2971800" indent="-228600" defTabSz="947738" eaLnBrk="0" fontAlgn="base" hangingPunct="0">
              <a:spcBef>
                <a:spcPct val="0"/>
              </a:spcBef>
              <a:spcAft>
                <a:spcPct val="0"/>
              </a:spcAft>
              <a:defRPr kumimoji="1" sz="1400">
                <a:solidFill>
                  <a:schemeClr val="tx1"/>
                </a:solidFill>
                <a:latin typeface="Verdana" pitchFamily="34" charset="0"/>
              </a:defRPr>
            </a:lvl7pPr>
            <a:lvl8pPr marL="3429000" indent="-228600" defTabSz="947738" eaLnBrk="0" fontAlgn="base" hangingPunct="0">
              <a:spcBef>
                <a:spcPct val="0"/>
              </a:spcBef>
              <a:spcAft>
                <a:spcPct val="0"/>
              </a:spcAft>
              <a:defRPr kumimoji="1" sz="1400">
                <a:solidFill>
                  <a:schemeClr val="tx1"/>
                </a:solidFill>
                <a:latin typeface="Verdana" pitchFamily="34" charset="0"/>
              </a:defRPr>
            </a:lvl8pPr>
            <a:lvl9pPr marL="3886200" indent="-228600" defTabSz="947738" eaLnBrk="0" fontAlgn="base" hangingPunct="0">
              <a:spcBef>
                <a:spcPct val="0"/>
              </a:spcBef>
              <a:spcAft>
                <a:spcPct val="0"/>
              </a:spcAft>
              <a:defRPr kumimoji="1" sz="1400">
                <a:solidFill>
                  <a:schemeClr val="tx1"/>
                </a:solidFill>
                <a:latin typeface="Verdana" pitchFamily="34" charset="0"/>
              </a:defRPr>
            </a:lvl9pPr>
          </a:lstStyle>
          <a:p>
            <a:fld id="{2596BA38-ECC2-4E0F-B8E7-E4E76DCCCEB7}" type="slidenum">
              <a:rPr kumimoji="0" lang="de-DE" altLang="nl-NL" sz="1200" smtClean="0">
                <a:latin typeface="Arial" charset="0"/>
              </a:rPr>
              <a:pPr/>
              <a:t>2</a:t>
            </a:fld>
            <a:endParaRPr kumimoji="0" lang="de-DE" altLang="nl-NL" sz="1200" smtClean="0">
              <a:latin typeface="Arial" charset="0"/>
            </a:endParaRPr>
          </a:p>
        </p:txBody>
      </p:sp>
      <p:sp>
        <p:nvSpPr>
          <p:cNvPr id="69635" name="Rectangle 2"/>
          <p:cNvSpPr>
            <a:spLocks noChangeArrowheads="1" noTextEdit="1"/>
          </p:cNvSpPr>
          <p:nvPr>
            <p:ph type="sldImg"/>
          </p:nvPr>
        </p:nvSpPr>
        <p:spPr>
          <a:xfrm>
            <a:off x="1158875" y="890588"/>
            <a:ext cx="4783138" cy="3587750"/>
          </a:xfrm>
          <a:ln/>
        </p:spPr>
      </p:sp>
      <p:sp>
        <p:nvSpPr>
          <p:cNvPr id="69636" name="Rectangle 3"/>
          <p:cNvSpPr>
            <a:spLocks noGrp="1" noChangeArrowheads="1"/>
          </p:cNvSpPr>
          <p:nvPr>
            <p:ph type="body" idx="1"/>
          </p:nvPr>
        </p:nvSpPr>
        <p:spPr>
          <a:xfrm>
            <a:off x="860425" y="4864100"/>
            <a:ext cx="5378450" cy="4305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GB" altLang="nl-NL"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947738">
              <a:defRPr kumimoji="1" sz="1400">
                <a:solidFill>
                  <a:schemeClr val="tx1"/>
                </a:solidFill>
                <a:latin typeface="Verdana" pitchFamily="34" charset="0"/>
              </a:defRPr>
            </a:lvl1pPr>
            <a:lvl2pPr marL="742950" indent="-285750" defTabSz="947738">
              <a:defRPr kumimoji="1" sz="1400">
                <a:solidFill>
                  <a:schemeClr val="tx1"/>
                </a:solidFill>
                <a:latin typeface="Verdana" pitchFamily="34" charset="0"/>
              </a:defRPr>
            </a:lvl2pPr>
            <a:lvl3pPr marL="1143000" indent="-228600" defTabSz="947738">
              <a:defRPr kumimoji="1" sz="1400">
                <a:solidFill>
                  <a:schemeClr val="tx1"/>
                </a:solidFill>
                <a:latin typeface="Verdana" pitchFamily="34" charset="0"/>
              </a:defRPr>
            </a:lvl3pPr>
            <a:lvl4pPr marL="1600200" indent="-228600" defTabSz="947738">
              <a:defRPr kumimoji="1" sz="1400">
                <a:solidFill>
                  <a:schemeClr val="tx1"/>
                </a:solidFill>
                <a:latin typeface="Verdana" pitchFamily="34" charset="0"/>
              </a:defRPr>
            </a:lvl4pPr>
            <a:lvl5pPr marL="2057400" indent="-228600" defTabSz="947738">
              <a:defRPr kumimoji="1" sz="1400">
                <a:solidFill>
                  <a:schemeClr val="tx1"/>
                </a:solidFill>
                <a:latin typeface="Verdana" pitchFamily="34" charset="0"/>
              </a:defRPr>
            </a:lvl5pPr>
            <a:lvl6pPr marL="2514600" indent="-228600" defTabSz="947738" eaLnBrk="0" fontAlgn="base" hangingPunct="0">
              <a:spcBef>
                <a:spcPct val="0"/>
              </a:spcBef>
              <a:spcAft>
                <a:spcPct val="0"/>
              </a:spcAft>
              <a:defRPr kumimoji="1" sz="1400">
                <a:solidFill>
                  <a:schemeClr val="tx1"/>
                </a:solidFill>
                <a:latin typeface="Verdana" pitchFamily="34" charset="0"/>
              </a:defRPr>
            </a:lvl6pPr>
            <a:lvl7pPr marL="2971800" indent="-228600" defTabSz="947738" eaLnBrk="0" fontAlgn="base" hangingPunct="0">
              <a:spcBef>
                <a:spcPct val="0"/>
              </a:spcBef>
              <a:spcAft>
                <a:spcPct val="0"/>
              </a:spcAft>
              <a:defRPr kumimoji="1" sz="1400">
                <a:solidFill>
                  <a:schemeClr val="tx1"/>
                </a:solidFill>
                <a:latin typeface="Verdana" pitchFamily="34" charset="0"/>
              </a:defRPr>
            </a:lvl7pPr>
            <a:lvl8pPr marL="3429000" indent="-228600" defTabSz="947738" eaLnBrk="0" fontAlgn="base" hangingPunct="0">
              <a:spcBef>
                <a:spcPct val="0"/>
              </a:spcBef>
              <a:spcAft>
                <a:spcPct val="0"/>
              </a:spcAft>
              <a:defRPr kumimoji="1" sz="1400">
                <a:solidFill>
                  <a:schemeClr val="tx1"/>
                </a:solidFill>
                <a:latin typeface="Verdana" pitchFamily="34" charset="0"/>
              </a:defRPr>
            </a:lvl8pPr>
            <a:lvl9pPr marL="3886200" indent="-228600" defTabSz="947738" eaLnBrk="0" fontAlgn="base" hangingPunct="0">
              <a:spcBef>
                <a:spcPct val="0"/>
              </a:spcBef>
              <a:spcAft>
                <a:spcPct val="0"/>
              </a:spcAft>
              <a:defRPr kumimoji="1" sz="1400">
                <a:solidFill>
                  <a:schemeClr val="tx1"/>
                </a:solidFill>
                <a:latin typeface="Verdana" pitchFamily="34" charset="0"/>
              </a:defRPr>
            </a:lvl9pPr>
          </a:lstStyle>
          <a:p>
            <a:fld id="{EEEC2D42-1864-4BD7-A909-8EA340EB965B}" type="slidenum">
              <a:rPr kumimoji="0" lang="de-DE" altLang="nl-NL" sz="1200" smtClean="0">
                <a:latin typeface="Arial" charset="0"/>
              </a:rPr>
              <a:pPr/>
              <a:t>28</a:t>
            </a:fld>
            <a:endParaRPr kumimoji="0" lang="de-DE" altLang="nl-NL" sz="1200" smtClean="0">
              <a:latin typeface="Arial" charset="0"/>
            </a:endParaRPr>
          </a:p>
        </p:txBody>
      </p:sp>
      <p:sp>
        <p:nvSpPr>
          <p:cNvPr id="84995" name="Rectangle 2"/>
          <p:cNvSpPr>
            <a:spLocks noChangeArrowheads="1" noTextEdit="1"/>
          </p:cNvSpPr>
          <p:nvPr>
            <p:ph type="sldImg"/>
          </p:nvPr>
        </p:nvSpPr>
        <p:spPr>
          <a:xfrm>
            <a:off x="1158875" y="890588"/>
            <a:ext cx="4783138" cy="3587750"/>
          </a:xfrm>
          <a:ln/>
        </p:spPr>
      </p:sp>
      <p:sp>
        <p:nvSpPr>
          <p:cNvPr id="84996" name="Rectangle 3"/>
          <p:cNvSpPr>
            <a:spLocks noGrp="1" noChangeArrowheads="1"/>
          </p:cNvSpPr>
          <p:nvPr>
            <p:ph type="body" idx="1"/>
          </p:nvPr>
        </p:nvSpPr>
        <p:spPr>
          <a:xfrm>
            <a:off x="860425" y="4864100"/>
            <a:ext cx="5378450" cy="4305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GB" altLang="nl-NL"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947738">
              <a:defRPr kumimoji="1" sz="1400">
                <a:solidFill>
                  <a:schemeClr val="tx1"/>
                </a:solidFill>
                <a:latin typeface="Verdana" pitchFamily="34" charset="0"/>
              </a:defRPr>
            </a:lvl1pPr>
            <a:lvl2pPr marL="742950" indent="-285750" defTabSz="947738">
              <a:defRPr kumimoji="1" sz="1400">
                <a:solidFill>
                  <a:schemeClr val="tx1"/>
                </a:solidFill>
                <a:latin typeface="Verdana" pitchFamily="34" charset="0"/>
              </a:defRPr>
            </a:lvl2pPr>
            <a:lvl3pPr marL="1143000" indent="-228600" defTabSz="947738">
              <a:defRPr kumimoji="1" sz="1400">
                <a:solidFill>
                  <a:schemeClr val="tx1"/>
                </a:solidFill>
                <a:latin typeface="Verdana" pitchFamily="34" charset="0"/>
              </a:defRPr>
            </a:lvl3pPr>
            <a:lvl4pPr marL="1600200" indent="-228600" defTabSz="947738">
              <a:defRPr kumimoji="1" sz="1400">
                <a:solidFill>
                  <a:schemeClr val="tx1"/>
                </a:solidFill>
                <a:latin typeface="Verdana" pitchFamily="34" charset="0"/>
              </a:defRPr>
            </a:lvl4pPr>
            <a:lvl5pPr marL="2057400" indent="-228600" defTabSz="947738">
              <a:defRPr kumimoji="1" sz="1400">
                <a:solidFill>
                  <a:schemeClr val="tx1"/>
                </a:solidFill>
                <a:latin typeface="Verdana" pitchFamily="34" charset="0"/>
              </a:defRPr>
            </a:lvl5pPr>
            <a:lvl6pPr marL="2514600" indent="-228600" defTabSz="947738" eaLnBrk="0" fontAlgn="base" hangingPunct="0">
              <a:spcBef>
                <a:spcPct val="0"/>
              </a:spcBef>
              <a:spcAft>
                <a:spcPct val="0"/>
              </a:spcAft>
              <a:defRPr kumimoji="1" sz="1400">
                <a:solidFill>
                  <a:schemeClr val="tx1"/>
                </a:solidFill>
                <a:latin typeface="Verdana" pitchFamily="34" charset="0"/>
              </a:defRPr>
            </a:lvl6pPr>
            <a:lvl7pPr marL="2971800" indent="-228600" defTabSz="947738" eaLnBrk="0" fontAlgn="base" hangingPunct="0">
              <a:spcBef>
                <a:spcPct val="0"/>
              </a:spcBef>
              <a:spcAft>
                <a:spcPct val="0"/>
              </a:spcAft>
              <a:defRPr kumimoji="1" sz="1400">
                <a:solidFill>
                  <a:schemeClr val="tx1"/>
                </a:solidFill>
                <a:latin typeface="Verdana" pitchFamily="34" charset="0"/>
              </a:defRPr>
            </a:lvl7pPr>
            <a:lvl8pPr marL="3429000" indent="-228600" defTabSz="947738" eaLnBrk="0" fontAlgn="base" hangingPunct="0">
              <a:spcBef>
                <a:spcPct val="0"/>
              </a:spcBef>
              <a:spcAft>
                <a:spcPct val="0"/>
              </a:spcAft>
              <a:defRPr kumimoji="1" sz="1400">
                <a:solidFill>
                  <a:schemeClr val="tx1"/>
                </a:solidFill>
                <a:latin typeface="Verdana" pitchFamily="34" charset="0"/>
              </a:defRPr>
            </a:lvl8pPr>
            <a:lvl9pPr marL="3886200" indent="-228600" defTabSz="947738" eaLnBrk="0" fontAlgn="base" hangingPunct="0">
              <a:spcBef>
                <a:spcPct val="0"/>
              </a:spcBef>
              <a:spcAft>
                <a:spcPct val="0"/>
              </a:spcAft>
              <a:defRPr kumimoji="1" sz="1400">
                <a:solidFill>
                  <a:schemeClr val="tx1"/>
                </a:solidFill>
                <a:latin typeface="Verdana" pitchFamily="34" charset="0"/>
              </a:defRPr>
            </a:lvl9pPr>
          </a:lstStyle>
          <a:p>
            <a:fld id="{8A21404B-9084-4D44-B18B-B1281F1BDB80}" type="slidenum">
              <a:rPr kumimoji="0" lang="de-DE" altLang="nl-NL" sz="1200" smtClean="0">
                <a:latin typeface="Arial" charset="0"/>
              </a:rPr>
              <a:pPr/>
              <a:t>29</a:t>
            </a:fld>
            <a:endParaRPr kumimoji="0" lang="de-DE" altLang="nl-NL" sz="1200" smtClean="0">
              <a:latin typeface="Arial" charset="0"/>
            </a:endParaRPr>
          </a:p>
        </p:txBody>
      </p:sp>
      <p:sp>
        <p:nvSpPr>
          <p:cNvPr id="86019" name="Rectangle 2"/>
          <p:cNvSpPr>
            <a:spLocks noChangeArrowheads="1" noTextEdit="1"/>
          </p:cNvSpPr>
          <p:nvPr>
            <p:ph type="sldImg"/>
          </p:nvPr>
        </p:nvSpPr>
        <p:spPr>
          <a:xfrm>
            <a:off x="1158875" y="890588"/>
            <a:ext cx="4783138" cy="3587750"/>
          </a:xfrm>
          <a:ln/>
        </p:spPr>
      </p:sp>
      <p:sp>
        <p:nvSpPr>
          <p:cNvPr id="86020" name="Rectangle 3"/>
          <p:cNvSpPr>
            <a:spLocks noGrp="1" noChangeArrowheads="1"/>
          </p:cNvSpPr>
          <p:nvPr>
            <p:ph type="body" idx="1"/>
          </p:nvPr>
        </p:nvSpPr>
        <p:spPr>
          <a:xfrm>
            <a:off x="860425" y="4864100"/>
            <a:ext cx="5378450" cy="4305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GB" altLang="nl-NL"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947738">
              <a:defRPr kumimoji="1" sz="1400">
                <a:solidFill>
                  <a:schemeClr val="tx1"/>
                </a:solidFill>
                <a:latin typeface="Verdana" pitchFamily="34" charset="0"/>
              </a:defRPr>
            </a:lvl1pPr>
            <a:lvl2pPr marL="742950" indent="-285750" defTabSz="947738">
              <a:defRPr kumimoji="1" sz="1400">
                <a:solidFill>
                  <a:schemeClr val="tx1"/>
                </a:solidFill>
                <a:latin typeface="Verdana" pitchFamily="34" charset="0"/>
              </a:defRPr>
            </a:lvl2pPr>
            <a:lvl3pPr marL="1143000" indent="-228600" defTabSz="947738">
              <a:defRPr kumimoji="1" sz="1400">
                <a:solidFill>
                  <a:schemeClr val="tx1"/>
                </a:solidFill>
                <a:latin typeface="Verdana" pitchFamily="34" charset="0"/>
              </a:defRPr>
            </a:lvl3pPr>
            <a:lvl4pPr marL="1600200" indent="-228600" defTabSz="947738">
              <a:defRPr kumimoji="1" sz="1400">
                <a:solidFill>
                  <a:schemeClr val="tx1"/>
                </a:solidFill>
                <a:latin typeface="Verdana" pitchFamily="34" charset="0"/>
              </a:defRPr>
            </a:lvl4pPr>
            <a:lvl5pPr marL="2057400" indent="-228600" defTabSz="947738">
              <a:defRPr kumimoji="1" sz="1400">
                <a:solidFill>
                  <a:schemeClr val="tx1"/>
                </a:solidFill>
                <a:latin typeface="Verdana" pitchFamily="34" charset="0"/>
              </a:defRPr>
            </a:lvl5pPr>
            <a:lvl6pPr marL="2514600" indent="-228600" defTabSz="947738" eaLnBrk="0" fontAlgn="base" hangingPunct="0">
              <a:spcBef>
                <a:spcPct val="0"/>
              </a:spcBef>
              <a:spcAft>
                <a:spcPct val="0"/>
              </a:spcAft>
              <a:defRPr kumimoji="1" sz="1400">
                <a:solidFill>
                  <a:schemeClr val="tx1"/>
                </a:solidFill>
                <a:latin typeface="Verdana" pitchFamily="34" charset="0"/>
              </a:defRPr>
            </a:lvl6pPr>
            <a:lvl7pPr marL="2971800" indent="-228600" defTabSz="947738" eaLnBrk="0" fontAlgn="base" hangingPunct="0">
              <a:spcBef>
                <a:spcPct val="0"/>
              </a:spcBef>
              <a:spcAft>
                <a:spcPct val="0"/>
              </a:spcAft>
              <a:defRPr kumimoji="1" sz="1400">
                <a:solidFill>
                  <a:schemeClr val="tx1"/>
                </a:solidFill>
                <a:latin typeface="Verdana" pitchFamily="34" charset="0"/>
              </a:defRPr>
            </a:lvl7pPr>
            <a:lvl8pPr marL="3429000" indent="-228600" defTabSz="947738" eaLnBrk="0" fontAlgn="base" hangingPunct="0">
              <a:spcBef>
                <a:spcPct val="0"/>
              </a:spcBef>
              <a:spcAft>
                <a:spcPct val="0"/>
              </a:spcAft>
              <a:defRPr kumimoji="1" sz="1400">
                <a:solidFill>
                  <a:schemeClr val="tx1"/>
                </a:solidFill>
                <a:latin typeface="Verdana" pitchFamily="34" charset="0"/>
              </a:defRPr>
            </a:lvl8pPr>
            <a:lvl9pPr marL="3886200" indent="-228600" defTabSz="947738" eaLnBrk="0" fontAlgn="base" hangingPunct="0">
              <a:spcBef>
                <a:spcPct val="0"/>
              </a:spcBef>
              <a:spcAft>
                <a:spcPct val="0"/>
              </a:spcAft>
              <a:defRPr kumimoji="1" sz="1400">
                <a:solidFill>
                  <a:schemeClr val="tx1"/>
                </a:solidFill>
                <a:latin typeface="Verdana" pitchFamily="34" charset="0"/>
              </a:defRPr>
            </a:lvl9pPr>
          </a:lstStyle>
          <a:p>
            <a:fld id="{58EE54EE-A6BC-4B98-B17B-A77543718115}" type="slidenum">
              <a:rPr kumimoji="0" lang="de-DE" altLang="nl-NL" sz="1200" smtClean="0">
                <a:latin typeface="Arial" charset="0"/>
              </a:rPr>
              <a:pPr/>
              <a:t>30</a:t>
            </a:fld>
            <a:endParaRPr kumimoji="0" lang="de-DE" altLang="nl-NL" sz="1200" smtClean="0">
              <a:latin typeface="Arial" charset="0"/>
            </a:endParaRPr>
          </a:p>
        </p:txBody>
      </p:sp>
      <p:sp>
        <p:nvSpPr>
          <p:cNvPr id="87043" name="Rectangle 2"/>
          <p:cNvSpPr>
            <a:spLocks noChangeArrowheads="1" noTextEdit="1"/>
          </p:cNvSpPr>
          <p:nvPr>
            <p:ph type="sldImg"/>
          </p:nvPr>
        </p:nvSpPr>
        <p:spPr>
          <a:xfrm>
            <a:off x="1158875" y="890588"/>
            <a:ext cx="4783138" cy="3587750"/>
          </a:xfrm>
          <a:ln/>
        </p:spPr>
      </p:sp>
      <p:sp>
        <p:nvSpPr>
          <p:cNvPr id="87044" name="Rectangle 3"/>
          <p:cNvSpPr>
            <a:spLocks noGrp="1" noChangeArrowheads="1"/>
          </p:cNvSpPr>
          <p:nvPr>
            <p:ph type="body" idx="1"/>
          </p:nvPr>
        </p:nvSpPr>
        <p:spPr>
          <a:xfrm>
            <a:off x="860425" y="4864100"/>
            <a:ext cx="5378450" cy="4305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GB" altLang="nl-NL"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947738">
              <a:defRPr kumimoji="1" sz="1400">
                <a:solidFill>
                  <a:schemeClr val="tx1"/>
                </a:solidFill>
                <a:latin typeface="Verdana" pitchFamily="34" charset="0"/>
              </a:defRPr>
            </a:lvl1pPr>
            <a:lvl2pPr marL="742950" indent="-285750" defTabSz="947738">
              <a:defRPr kumimoji="1" sz="1400">
                <a:solidFill>
                  <a:schemeClr val="tx1"/>
                </a:solidFill>
                <a:latin typeface="Verdana" pitchFamily="34" charset="0"/>
              </a:defRPr>
            </a:lvl2pPr>
            <a:lvl3pPr marL="1143000" indent="-228600" defTabSz="947738">
              <a:defRPr kumimoji="1" sz="1400">
                <a:solidFill>
                  <a:schemeClr val="tx1"/>
                </a:solidFill>
                <a:latin typeface="Verdana" pitchFamily="34" charset="0"/>
              </a:defRPr>
            </a:lvl3pPr>
            <a:lvl4pPr marL="1600200" indent="-228600" defTabSz="947738">
              <a:defRPr kumimoji="1" sz="1400">
                <a:solidFill>
                  <a:schemeClr val="tx1"/>
                </a:solidFill>
                <a:latin typeface="Verdana" pitchFamily="34" charset="0"/>
              </a:defRPr>
            </a:lvl4pPr>
            <a:lvl5pPr marL="2057400" indent="-228600" defTabSz="947738">
              <a:defRPr kumimoji="1" sz="1400">
                <a:solidFill>
                  <a:schemeClr val="tx1"/>
                </a:solidFill>
                <a:latin typeface="Verdana" pitchFamily="34" charset="0"/>
              </a:defRPr>
            </a:lvl5pPr>
            <a:lvl6pPr marL="2514600" indent="-228600" defTabSz="947738" eaLnBrk="0" fontAlgn="base" hangingPunct="0">
              <a:spcBef>
                <a:spcPct val="0"/>
              </a:spcBef>
              <a:spcAft>
                <a:spcPct val="0"/>
              </a:spcAft>
              <a:defRPr kumimoji="1" sz="1400">
                <a:solidFill>
                  <a:schemeClr val="tx1"/>
                </a:solidFill>
                <a:latin typeface="Verdana" pitchFamily="34" charset="0"/>
              </a:defRPr>
            </a:lvl6pPr>
            <a:lvl7pPr marL="2971800" indent="-228600" defTabSz="947738" eaLnBrk="0" fontAlgn="base" hangingPunct="0">
              <a:spcBef>
                <a:spcPct val="0"/>
              </a:spcBef>
              <a:spcAft>
                <a:spcPct val="0"/>
              </a:spcAft>
              <a:defRPr kumimoji="1" sz="1400">
                <a:solidFill>
                  <a:schemeClr val="tx1"/>
                </a:solidFill>
                <a:latin typeface="Verdana" pitchFamily="34" charset="0"/>
              </a:defRPr>
            </a:lvl7pPr>
            <a:lvl8pPr marL="3429000" indent="-228600" defTabSz="947738" eaLnBrk="0" fontAlgn="base" hangingPunct="0">
              <a:spcBef>
                <a:spcPct val="0"/>
              </a:spcBef>
              <a:spcAft>
                <a:spcPct val="0"/>
              </a:spcAft>
              <a:defRPr kumimoji="1" sz="1400">
                <a:solidFill>
                  <a:schemeClr val="tx1"/>
                </a:solidFill>
                <a:latin typeface="Verdana" pitchFamily="34" charset="0"/>
              </a:defRPr>
            </a:lvl8pPr>
            <a:lvl9pPr marL="3886200" indent="-228600" defTabSz="947738" eaLnBrk="0" fontAlgn="base" hangingPunct="0">
              <a:spcBef>
                <a:spcPct val="0"/>
              </a:spcBef>
              <a:spcAft>
                <a:spcPct val="0"/>
              </a:spcAft>
              <a:defRPr kumimoji="1" sz="1400">
                <a:solidFill>
                  <a:schemeClr val="tx1"/>
                </a:solidFill>
                <a:latin typeface="Verdana" pitchFamily="34" charset="0"/>
              </a:defRPr>
            </a:lvl9pPr>
          </a:lstStyle>
          <a:p>
            <a:fld id="{48D606D3-687A-4D34-AD8B-6753CC8AE78F}" type="slidenum">
              <a:rPr kumimoji="0" lang="de-DE" altLang="nl-NL" sz="1200" smtClean="0">
                <a:latin typeface="Arial" charset="0"/>
              </a:rPr>
              <a:pPr/>
              <a:t>41</a:t>
            </a:fld>
            <a:endParaRPr kumimoji="0" lang="de-DE" altLang="nl-NL" sz="1200" smtClean="0">
              <a:latin typeface="Arial" charset="0"/>
            </a:endParaRPr>
          </a:p>
        </p:txBody>
      </p:sp>
      <p:sp>
        <p:nvSpPr>
          <p:cNvPr id="89091" name="Rectangle 2"/>
          <p:cNvSpPr>
            <a:spLocks noChangeArrowheads="1" noTextEdit="1"/>
          </p:cNvSpPr>
          <p:nvPr>
            <p:ph type="sldImg"/>
          </p:nvPr>
        </p:nvSpPr>
        <p:spPr>
          <a:xfrm>
            <a:off x="1157288" y="890588"/>
            <a:ext cx="4786312" cy="3589337"/>
          </a:xfrm>
          <a:ln/>
        </p:spPr>
      </p:sp>
      <p:sp>
        <p:nvSpPr>
          <p:cNvPr id="89092" name="Rectangle 3"/>
          <p:cNvSpPr>
            <a:spLocks noGrp="1" noChangeArrowheads="1"/>
          </p:cNvSpPr>
          <p:nvPr>
            <p:ph type="body" idx="1"/>
          </p:nvPr>
        </p:nvSpPr>
        <p:spPr>
          <a:xfrm>
            <a:off x="862013" y="4864100"/>
            <a:ext cx="5375275" cy="4306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GB" altLang="nl-NL"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947738">
              <a:defRPr kumimoji="1" sz="1400">
                <a:solidFill>
                  <a:schemeClr val="tx1"/>
                </a:solidFill>
                <a:latin typeface="Verdana" pitchFamily="34" charset="0"/>
              </a:defRPr>
            </a:lvl1pPr>
            <a:lvl2pPr marL="742950" indent="-285750" defTabSz="947738">
              <a:defRPr kumimoji="1" sz="1400">
                <a:solidFill>
                  <a:schemeClr val="tx1"/>
                </a:solidFill>
                <a:latin typeface="Verdana" pitchFamily="34" charset="0"/>
              </a:defRPr>
            </a:lvl2pPr>
            <a:lvl3pPr marL="1143000" indent="-228600" defTabSz="947738">
              <a:defRPr kumimoji="1" sz="1400">
                <a:solidFill>
                  <a:schemeClr val="tx1"/>
                </a:solidFill>
                <a:latin typeface="Verdana" pitchFamily="34" charset="0"/>
              </a:defRPr>
            </a:lvl3pPr>
            <a:lvl4pPr marL="1600200" indent="-228600" defTabSz="947738">
              <a:defRPr kumimoji="1" sz="1400">
                <a:solidFill>
                  <a:schemeClr val="tx1"/>
                </a:solidFill>
                <a:latin typeface="Verdana" pitchFamily="34" charset="0"/>
              </a:defRPr>
            </a:lvl4pPr>
            <a:lvl5pPr marL="2057400" indent="-228600" defTabSz="947738">
              <a:defRPr kumimoji="1" sz="1400">
                <a:solidFill>
                  <a:schemeClr val="tx1"/>
                </a:solidFill>
                <a:latin typeface="Verdana" pitchFamily="34" charset="0"/>
              </a:defRPr>
            </a:lvl5pPr>
            <a:lvl6pPr marL="2514600" indent="-228600" defTabSz="947738" eaLnBrk="0" fontAlgn="base" hangingPunct="0">
              <a:spcBef>
                <a:spcPct val="0"/>
              </a:spcBef>
              <a:spcAft>
                <a:spcPct val="0"/>
              </a:spcAft>
              <a:defRPr kumimoji="1" sz="1400">
                <a:solidFill>
                  <a:schemeClr val="tx1"/>
                </a:solidFill>
                <a:latin typeface="Verdana" pitchFamily="34" charset="0"/>
              </a:defRPr>
            </a:lvl6pPr>
            <a:lvl7pPr marL="2971800" indent="-228600" defTabSz="947738" eaLnBrk="0" fontAlgn="base" hangingPunct="0">
              <a:spcBef>
                <a:spcPct val="0"/>
              </a:spcBef>
              <a:spcAft>
                <a:spcPct val="0"/>
              </a:spcAft>
              <a:defRPr kumimoji="1" sz="1400">
                <a:solidFill>
                  <a:schemeClr val="tx1"/>
                </a:solidFill>
                <a:latin typeface="Verdana" pitchFamily="34" charset="0"/>
              </a:defRPr>
            </a:lvl7pPr>
            <a:lvl8pPr marL="3429000" indent="-228600" defTabSz="947738" eaLnBrk="0" fontAlgn="base" hangingPunct="0">
              <a:spcBef>
                <a:spcPct val="0"/>
              </a:spcBef>
              <a:spcAft>
                <a:spcPct val="0"/>
              </a:spcAft>
              <a:defRPr kumimoji="1" sz="1400">
                <a:solidFill>
                  <a:schemeClr val="tx1"/>
                </a:solidFill>
                <a:latin typeface="Verdana" pitchFamily="34" charset="0"/>
              </a:defRPr>
            </a:lvl8pPr>
            <a:lvl9pPr marL="3886200" indent="-228600" defTabSz="947738" eaLnBrk="0" fontAlgn="base" hangingPunct="0">
              <a:spcBef>
                <a:spcPct val="0"/>
              </a:spcBef>
              <a:spcAft>
                <a:spcPct val="0"/>
              </a:spcAft>
              <a:defRPr kumimoji="1" sz="1400">
                <a:solidFill>
                  <a:schemeClr val="tx1"/>
                </a:solidFill>
                <a:latin typeface="Verdana" pitchFamily="34" charset="0"/>
              </a:defRPr>
            </a:lvl9pPr>
          </a:lstStyle>
          <a:p>
            <a:fld id="{C3ADD06D-D438-43DC-87AE-7C22EFD0090D}" type="slidenum">
              <a:rPr kumimoji="0" lang="de-DE" altLang="nl-NL" sz="1200" smtClean="0">
                <a:latin typeface="Arial" charset="0"/>
              </a:rPr>
              <a:pPr/>
              <a:t>42</a:t>
            </a:fld>
            <a:endParaRPr kumimoji="0" lang="de-DE" altLang="nl-NL" sz="1200" smtClean="0">
              <a:latin typeface="Arial" charset="0"/>
            </a:endParaRPr>
          </a:p>
        </p:txBody>
      </p:sp>
      <p:sp>
        <p:nvSpPr>
          <p:cNvPr id="90115" name="Rectangle 2"/>
          <p:cNvSpPr>
            <a:spLocks noChangeArrowheads="1" noTextEdit="1"/>
          </p:cNvSpPr>
          <p:nvPr>
            <p:ph type="sldImg"/>
          </p:nvPr>
        </p:nvSpPr>
        <p:spPr>
          <a:xfrm>
            <a:off x="1157288" y="890588"/>
            <a:ext cx="4786312" cy="3589337"/>
          </a:xfrm>
          <a:ln/>
        </p:spPr>
      </p:sp>
      <p:sp>
        <p:nvSpPr>
          <p:cNvPr id="90116" name="Rectangle 3"/>
          <p:cNvSpPr>
            <a:spLocks noGrp="1" noChangeArrowheads="1"/>
          </p:cNvSpPr>
          <p:nvPr>
            <p:ph type="body" idx="1"/>
          </p:nvPr>
        </p:nvSpPr>
        <p:spPr>
          <a:xfrm>
            <a:off x="862013" y="4864100"/>
            <a:ext cx="5375275" cy="4306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GB" altLang="nl-NL"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947738">
              <a:defRPr kumimoji="1" sz="1400">
                <a:solidFill>
                  <a:schemeClr val="tx1"/>
                </a:solidFill>
                <a:latin typeface="Verdana" pitchFamily="34" charset="0"/>
              </a:defRPr>
            </a:lvl1pPr>
            <a:lvl2pPr marL="742950" indent="-285750" defTabSz="947738">
              <a:defRPr kumimoji="1" sz="1400">
                <a:solidFill>
                  <a:schemeClr val="tx1"/>
                </a:solidFill>
                <a:latin typeface="Verdana" pitchFamily="34" charset="0"/>
              </a:defRPr>
            </a:lvl2pPr>
            <a:lvl3pPr marL="1143000" indent="-228600" defTabSz="947738">
              <a:defRPr kumimoji="1" sz="1400">
                <a:solidFill>
                  <a:schemeClr val="tx1"/>
                </a:solidFill>
                <a:latin typeface="Verdana" pitchFamily="34" charset="0"/>
              </a:defRPr>
            </a:lvl3pPr>
            <a:lvl4pPr marL="1600200" indent="-228600" defTabSz="947738">
              <a:defRPr kumimoji="1" sz="1400">
                <a:solidFill>
                  <a:schemeClr val="tx1"/>
                </a:solidFill>
                <a:latin typeface="Verdana" pitchFamily="34" charset="0"/>
              </a:defRPr>
            </a:lvl4pPr>
            <a:lvl5pPr marL="2057400" indent="-228600" defTabSz="947738">
              <a:defRPr kumimoji="1" sz="1400">
                <a:solidFill>
                  <a:schemeClr val="tx1"/>
                </a:solidFill>
                <a:latin typeface="Verdana" pitchFamily="34" charset="0"/>
              </a:defRPr>
            </a:lvl5pPr>
            <a:lvl6pPr marL="2514600" indent="-228600" defTabSz="947738" eaLnBrk="0" fontAlgn="base" hangingPunct="0">
              <a:spcBef>
                <a:spcPct val="0"/>
              </a:spcBef>
              <a:spcAft>
                <a:spcPct val="0"/>
              </a:spcAft>
              <a:defRPr kumimoji="1" sz="1400">
                <a:solidFill>
                  <a:schemeClr val="tx1"/>
                </a:solidFill>
                <a:latin typeface="Verdana" pitchFamily="34" charset="0"/>
              </a:defRPr>
            </a:lvl6pPr>
            <a:lvl7pPr marL="2971800" indent="-228600" defTabSz="947738" eaLnBrk="0" fontAlgn="base" hangingPunct="0">
              <a:spcBef>
                <a:spcPct val="0"/>
              </a:spcBef>
              <a:spcAft>
                <a:spcPct val="0"/>
              </a:spcAft>
              <a:defRPr kumimoji="1" sz="1400">
                <a:solidFill>
                  <a:schemeClr val="tx1"/>
                </a:solidFill>
                <a:latin typeface="Verdana" pitchFamily="34" charset="0"/>
              </a:defRPr>
            </a:lvl7pPr>
            <a:lvl8pPr marL="3429000" indent="-228600" defTabSz="947738" eaLnBrk="0" fontAlgn="base" hangingPunct="0">
              <a:spcBef>
                <a:spcPct val="0"/>
              </a:spcBef>
              <a:spcAft>
                <a:spcPct val="0"/>
              </a:spcAft>
              <a:defRPr kumimoji="1" sz="1400">
                <a:solidFill>
                  <a:schemeClr val="tx1"/>
                </a:solidFill>
                <a:latin typeface="Verdana" pitchFamily="34" charset="0"/>
              </a:defRPr>
            </a:lvl8pPr>
            <a:lvl9pPr marL="3886200" indent="-228600" defTabSz="947738" eaLnBrk="0" fontAlgn="base" hangingPunct="0">
              <a:spcBef>
                <a:spcPct val="0"/>
              </a:spcBef>
              <a:spcAft>
                <a:spcPct val="0"/>
              </a:spcAft>
              <a:defRPr kumimoji="1" sz="1400">
                <a:solidFill>
                  <a:schemeClr val="tx1"/>
                </a:solidFill>
                <a:latin typeface="Verdana" pitchFamily="34" charset="0"/>
              </a:defRPr>
            </a:lvl9pPr>
          </a:lstStyle>
          <a:p>
            <a:fld id="{D0BF965F-F63F-4BCE-A690-FD66AD755163}" type="slidenum">
              <a:rPr kumimoji="0" lang="de-DE" altLang="nl-NL" sz="1200" smtClean="0">
                <a:latin typeface="Arial" charset="0"/>
              </a:rPr>
              <a:pPr/>
              <a:t>3</a:t>
            </a:fld>
            <a:endParaRPr kumimoji="0" lang="de-DE" altLang="nl-NL" sz="1200" smtClean="0">
              <a:latin typeface="Arial" charset="0"/>
            </a:endParaRPr>
          </a:p>
        </p:txBody>
      </p:sp>
      <p:sp>
        <p:nvSpPr>
          <p:cNvPr id="70659" name="Rectangle 2"/>
          <p:cNvSpPr>
            <a:spLocks noChangeArrowheads="1" noTextEdit="1"/>
          </p:cNvSpPr>
          <p:nvPr>
            <p:ph type="sldImg"/>
          </p:nvPr>
        </p:nvSpPr>
        <p:spPr>
          <a:xfrm>
            <a:off x="1158875" y="890588"/>
            <a:ext cx="4783138" cy="3587750"/>
          </a:xfrm>
          <a:ln/>
        </p:spPr>
      </p:sp>
      <p:sp>
        <p:nvSpPr>
          <p:cNvPr id="70660" name="Rectangle 3"/>
          <p:cNvSpPr>
            <a:spLocks noGrp="1" noChangeArrowheads="1"/>
          </p:cNvSpPr>
          <p:nvPr>
            <p:ph type="body" idx="1"/>
          </p:nvPr>
        </p:nvSpPr>
        <p:spPr>
          <a:xfrm>
            <a:off x="860425" y="4864100"/>
            <a:ext cx="5378450" cy="4305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GB" altLang="nl-NL"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947738">
              <a:defRPr kumimoji="1" sz="1400">
                <a:solidFill>
                  <a:schemeClr val="tx1"/>
                </a:solidFill>
                <a:latin typeface="Verdana" pitchFamily="34" charset="0"/>
              </a:defRPr>
            </a:lvl1pPr>
            <a:lvl2pPr marL="742950" indent="-285750" defTabSz="947738">
              <a:defRPr kumimoji="1" sz="1400">
                <a:solidFill>
                  <a:schemeClr val="tx1"/>
                </a:solidFill>
                <a:latin typeface="Verdana" pitchFamily="34" charset="0"/>
              </a:defRPr>
            </a:lvl2pPr>
            <a:lvl3pPr marL="1143000" indent="-228600" defTabSz="947738">
              <a:defRPr kumimoji="1" sz="1400">
                <a:solidFill>
                  <a:schemeClr val="tx1"/>
                </a:solidFill>
                <a:latin typeface="Verdana" pitchFamily="34" charset="0"/>
              </a:defRPr>
            </a:lvl3pPr>
            <a:lvl4pPr marL="1600200" indent="-228600" defTabSz="947738">
              <a:defRPr kumimoji="1" sz="1400">
                <a:solidFill>
                  <a:schemeClr val="tx1"/>
                </a:solidFill>
                <a:latin typeface="Verdana" pitchFamily="34" charset="0"/>
              </a:defRPr>
            </a:lvl4pPr>
            <a:lvl5pPr marL="2057400" indent="-228600" defTabSz="947738">
              <a:defRPr kumimoji="1" sz="1400">
                <a:solidFill>
                  <a:schemeClr val="tx1"/>
                </a:solidFill>
                <a:latin typeface="Verdana" pitchFamily="34" charset="0"/>
              </a:defRPr>
            </a:lvl5pPr>
            <a:lvl6pPr marL="2514600" indent="-228600" defTabSz="947738" eaLnBrk="0" fontAlgn="base" hangingPunct="0">
              <a:spcBef>
                <a:spcPct val="0"/>
              </a:spcBef>
              <a:spcAft>
                <a:spcPct val="0"/>
              </a:spcAft>
              <a:defRPr kumimoji="1" sz="1400">
                <a:solidFill>
                  <a:schemeClr val="tx1"/>
                </a:solidFill>
                <a:latin typeface="Verdana" pitchFamily="34" charset="0"/>
              </a:defRPr>
            </a:lvl6pPr>
            <a:lvl7pPr marL="2971800" indent="-228600" defTabSz="947738" eaLnBrk="0" fontAlgn="base" hangingPunct="0">
              <a:spcBef>
                <a:spcPct val="0"/>
              </a:spcBef>
              <a:spcAft>
                <a:spcPct val="0"/>
              </a:spcAft>
              <a:defRPr kumimoji="1" sz="1400">
                <a:solidFill>
                  <a:schemeClr val="tx1"/>
                </a:solidFill>
                <a:latin typeface="Verdana" pitchFamily="34" charset="0"/>
              </a:defRPr>
            </a:lvl7pPr>
            <a:lvl8pPr marL="3429000" indent="-228600" defTabSz="947738" eaLnBrk="0" fontAlgn="base" hangingPunct="0">
              <a:spcBef>
                <a:spcPct val="0"/>
              </a:spcBef>
              <a:spcAft>
                <a:spcPct val="0"/>
              </a:spcAft>
              <a:defRPr kumimoji="1" sz="1400">
                <a:solidFill>
                  <a:schemeClr val="tx1"/>
                </a:solidFill>
                <a:latin typeface="Verdana" pitchFamily="34" charset="0"/>
              </a:defRPr>
            </a:lvl8pPr>
            <a:lvl9pPr marL="3886200" indent="-228600" defTabSz="947738" eaLnBrk="0" fontAlgn="base" hangingPunct="0">
              <a:spcBef>
                <a:spcPct val="0"/>
              </a:spcBef>
              <a:spcAft>
                <a:spcPct val="0"/>
              </a:spcAft>
              <a:defRPr kumimoji="1" sz="1400">
                <a:solidFill>
                  <a:schemeClr val="tx1"/>
                </a:solidFill>
                <a:latin typeface="Verdana" pitchFamily="34" charset="0"/>
              </a:defRPr>
            </a:lvl9pPr>
          </a:lstStyle>
          <a:p>
            <a:fld id="{0595FC24-EB7A-48B0-A951-4277CB69A0E2}" type="slidenum">
              <a:rPr kumimoji="0" lang="de-DE" altLang="nl-NL" sz="1200" smtClean="0">
                <a:latin typeface="Arial" charset="0"/>
              </a:rPr>
              <a:pPr/>
              <a:t>4</a:t>
            </a:fld>
            <a:endParaRPr kumimoji="0" lang="de-DE" altLang="nl-NL" sz="1200" smtClean="0">
              <a:latin typeface="Arial" charset="0"/>
            </a:endParaRPr>
          </a:p>
        </p:txBody>
      </p:sp>
      <p:sp>
        <p:nvSpPr>
          <p:cNvPr id="71683" name="Rectangle 2"/>
          <p:cNvSpPr>
            <a:spLocks noChangeArrowheads="1" noTextEdit="1"/>
          </p:cNvSpPr>
          <p:nvPr>
            <p:ph type="sldImg"/>
          </p:nvPr>
        </p:nvSpPr>
        <p:spPr>
          <a:xfrm>
            <a:off x="1158875" y="890588"/>
            <a:ext cx="4783138" cy="3587750"/>
          </a:xfrm>
          <a:ln/>
        </p:spPr>
      </p:sp>
      <p:sp>
        <p:nvSpPr>
          <p:cNvPr id="71684" name="Rectangle 3"/>
          <p:cNvSpPr>
            <a:spLocks noGrp="1" noChangeArrowheads="1"/>
          </p:cNvSpPr>
          <p:nvPr>
            <p:ph type="body" idx="1"/>
          </p:nvPr>
        </p:nvSpPr>
        <p:spPr>
          <a:xfrm>
            <a:off x="860425" y="4864100"/>
            <a:ext cx="5378450" cy="4305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GB" altLang="nl-NL" dirty="0" smtClean="0"/>
              <a:t>http://en.wikipedia.org/wiki/Rotation_matrix</a:t>
            </a:r>
            <a:endParaRPr lang="en-GB" altLang="nl-NL" dirty="0" smtClean="0"/>
          </a:p>
        </p:txBody>
      </p:sp>
      <p:graphicFrame>
        <p:nvGraphicFramePr>
          <p:cNvPr id="71685" name="Object 4"/>
          <p:cNvGraphicFramePr>
            <a:graphicFrameLocks noChangeAspect="1"/>
          </p:cNvGraphicFramePr>
          <p:nvPr/>
        </p:nvGraphicFramePr>
        <p:xfrm>
          <a:off x="923925" y="7931150"/>
          <a:ext cx="4471988" cy="1246188"/>
        </p:xfrm>
        <a:graphic>
          <a:graphicData uri="http://schemas.openxmlformats.org/presentationml/2006/ole">
            <mc:AlternateContent xmlns:mc="http://schemas.openxmlformats.org/markup-compatibility/2006">
              <mc:Choice xmlns:v="urn:schemas-microsoft-com:vml" Requires="v">
                <p:oleObj spid="_x0000_s71696" name="Equation" r:id="rId4" imgW="2324100" imgH="647700" progId="Equation.3">
                  <p:embed/>
                </p:oleObj>
              </mc:Choice>
              <mc:Fallback>
                <p:oleObj name="Equation" r:id="rId4" imgW="2324100" imgH="6477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925" y="7931150"/>
                        <a:ext cx="4471988" cy="1246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686" name="Object 5"/>
          <p:cNvGraphicFramePr>
            <a:graphicFrameLocks noChangeAspect="1"/>
          </p:cNvGraphicFramePr>
          <p:nvPr/>
        </p:nvGraphicFramePr>
        <p:xfrm>
          <a:off x="908050" y="6518275"/>
          <a:ext cx="2287588" cy="1241425"/>
        </p:xfrm>
        <a:graphic>
          <a:graphicData uri="http://schemas.openxmlformats.org/presentationml/2006/ole">
            <mc:AlternateContent xmlns:mc="http://schemas.openxmlformats.org/markup-compatibility/2006">
              <mc:Choice xmlns:v="urn:schemas-microsoft-com:vml" Requires="v">
                <p:oleObj spid="_x0000_s71697" name="Equation" r:id="rId6" imgW="1193800" imgH="647700" progId="Equation.3">
                  <p:embed/>
                </p:oleObj>
              </mc:Choice>
              <mc:Fallback>
                <p:oleObj name="Equation" r:id="rId6" imgW="1193800" imgH="6477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8050" y="6518275"/>
                        <a:ext cx="2287588" cy="1241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1687"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3625" y="4867275"/>
            <a:ext cx="2644775"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947738">
              <a:defRPr kumimoji="1" sz="1400">
                <a:solidFill>
                  <a:schemeClr val="tx1"/>
                </a:solidFill>
                <a:latin typeface="Verdana" pitchFamily="34" charset="0"/>
              </a:defRPr>
            </a:lvl1pPr>
            <a:lvl2pPr marL="742950" indent="-285750" defTabSz="947738">
              <a:defRPr kumimoji="1" sz="1400">
                <a:solidFill>
                  <a:schemeClr val="tx1"/>
                </a:solidFill>
                <a:latin typeface="Verdana" pitchFamily="34" charset="0"/>
              </a:defRPr>
            </a:lvl2pPr>
            <a:lvl3pPr marL="1143000" indent="-228600" defTabSz="947738">
              <a:defRPr kumimoji="1" sz="1400">
                <a:solidFill>
                  <a:schemeClr val="tx1"/>
                </a:solidFill>
                <a:latin typeface="Verdana" pitchFamily="34" charset="0"/>
              </a:defRPr>
            </a:lvl3pPr>
            <a:lvl4pPr marL="1600200" indent="-228600" defTabSz="947738">
              <a:defRPr kumimoji="1" sz="1400">
                <a:solidFill>
                  <a:schemeClr val="tx1"/>
                </a:solidFill>
                <a:latin typeface="Verdana" pitchFamily="34" charset="0"/>
              </a:defRPr>
            </a:lvl4pPr>
            <a:lvl5pPr marL="2057400" indent="-228600" defTabSz="947738">
              <a:defRPr kumimoji="1" sz="1400">
                <a:solidFill>
                  <a:schemeClr val="tx1"/>
                </a:solidFill>
                <a:latin typeface="Verdana" pitchFamily="34" charset="0"/>
              </a:defRPr>
            </a:lvl5pPr>
            <a:lvl6pPr marL="2514600" indent="-228600" defTabSz="947738" eaLnBrk="0" fontAlgn="base" hangingPunct="0">
              <a:spcBef>
                <a:spcPct val="0"/>
              </a:spcBef>
              <a:spcAft>
                <a:spcPct val="0"/>
              </a:spcAft>
              <a:defRPr kumimoji="1" sz="1400">
                <a:solidFill>
                  <a:schemeClr val="tx1"/>
                </a:solidFill>
                <a:latin typeface="Verdana" pitchFamily="34" charset="0"/>
              </a:defRPr>
            </a:lvl6pPr>
            <a:lvl7pPr marL="2971800" indent="-228600" defTabSz="947738" eaLnBrk="0" fontAlgn="base" hangingPunct="0">
              <a:spcBef>
                <a:spcPct val="0"/>
              </a:spcBef>
              <a:spcAft>
                <a:spcPct val="0"/>
              </a:spcAft>
              <a:defRPr kumimoji="1" sz="1400">
                <a:solidFill>
                  <a:schemeClr val="tx1"/>
                </a:solidFill>
                <a:latin typeface="Verdana" pitchFamily="34" charset="0"/>
              </a:defRPr>
            </a:lvl7pPr>
            <a:lvl8pPr marL="3429000" indent="-228600" defTabSz="947738" eaLnBrk="0" fontAlgn="base" hangingPunct="0">
              <a:spcBef>
                <a:spcPct val="0"/>
              </a:spcBef>
              <a:spcAft>
                <a:spcPct val="0"/>
              </a:spcAft>
              <a:defRPr kumimoji="1" sz="1400">
                <a:solidFill>
                  <a:schemeClr val="tx1"/>
                </a:solidFill>
                <a:latin typeface="Verdana" pitchFamily="34" charset="0"/>
              </a:defRPr>
            </a:lvl8pPr>
            <a:lvl9pPr marL="3886200" indent="-228600" defTabSz="947738" eaLnBrk="0" fontAlgn="base" hangingPunct="0">
              <a:spcBef>
                <a:spcPct val="0"/>
              </a:spcBef>
              <a:spcAft>
                <a:spcPct val="0"/>
              </a:spcAft>
              <a:defRPr kumimoji="1" sz="1400">
                <a:solidFill>
                  <a:schemeClr val="tx1"/>
                </a:solidFill>
                <a:latin typeface="Verdana" pitchFamily="34" charset="0"/>
              </a:defRPr>
            </a:lvl9pPr>
          </a:lstStyle>
          <a:p>
            <a:fld id="{9AE9B3EE-F288-41A1-9822-5CAF331BA71C}" type="slidenum">
              <a:rPr kumimoji="0" lang="de-DE" altLang="nl-NL" sz="1200" smtClean="0">
                <a:latin typeface="Arial" charset="0"/>
              </a:rPr>
              <a:pPr/>
              <a:t>6</a:t>
            </a:fld>
            <a:endParaRPr kumimoji="0" lang="de-DE" altLang="nl-NL" sz="1200" smtClean="0">
              <a:latin typeface="Arial" charset="0"/>
            </a:endParaRPr>
          </a:p>
        </p:txBody>
      </p:sp>
      <p:sp>
        <p:nvSpPr>
          <p:cNvPr id="72707" name="Rectangle 2"/>
          <p:cNvSpPr>
            <a:spLocks noChangeArrowheads="1" noTextEdit="1"/>
          </p:cNvSpPr>
          <p:nvPr>
            <p:ph type="sldImg"/>
          </p:nvPr>
        </p:nvSpPr>
        <p:spPr>
          <a:xfrm>
            <a:off x="1158875" y="890588"/>
            <a:ext cx="4783138" cy="3587750"/>
          </a:xfrm>
          <a:ln/>
        </p:spPr>
      </p:sp>
      <p:sp>
        <p:nvSpPr>
          <p:cNvPr id="72708" name="Rectangle 3"/>
          <p:cNvSpPr>
            <a:spLocks noGrp="1" noChangeArrowheads="1"/>
          </p:cNvSpPr>
          <p:nvPr>
            <p:ph type="body" idx="1"/>
          </p:nvPr>
        </p:nvSpPr>
        <p:spPr>
          <a:xfrm>
            <a:off x="860425" y="4864100"/>
            <a:ext cx="5378450" cy="4305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nl-NL" dirty="0" smtClean="0"/>
              <a:t>Slip - </a:t>
            </a:r>
            <a:r>
              <a:rPr lang="en-US" dirty="0" smtClean="0"/>
              <a:t>slide unintentionally for a short distance, typically losing one's balance or footing</a:t>
            </a:r>
            <a:endParaRPr lang="nl-NL" dirty="0" smtClean="0"/>
          </a:p>
          <a:p>
            <a:r>
              <a:rPr lang="nl-NL" dirty="0" err="1" smtClean="0"/>
              <a:t>Skid</a:t>
            </a:r>
            <a:r>
              <a:rPr lang="nl-NL" dirty="0" smtClean="0"/>
              <a:t> - </a:t>
            </a:r>
            <a:r>
              <a:rPr lang="en-US" dirty="0" smtClean="0"/>
              <a:t>slide, typically sideways or obliquely (</a:t>
            </a:r>
            <a:r>
              <a:rPr lang="nl-NL" dirty="0" err="1" smtClean="0"/>
              <a:t>slantwise</a:t>
            </a:r>
            <a:r>
              <a:rPr lang="nl-NL" dirty="0" smtClean="0"/>
              <a:t>)</a:t>
            </a:r>
            <a:r>
              <a:rPr lang="en-US" dirty="0" smtClean="0"/>
              <a:t>, on slippery ground or as a result of stopping or turning too quickly</a:t>
            </a:r>
            <a:endParaRPr lang="nl-NL" dirty="0" smtClean="0"/>
          </a:p>
          <a:p>
            <a:r>
              <a:rPr lang="nl-NL" dirty="0" smtClean="0"/>
              <a:t>Slide -  </a:t>
            </a:r>
            <a:r>
              <a:rPr lang="en-US" dirty="0" smtClean="0"/>
              <a:t>move (something) along a surface while maintaining continuous contact with it.</a:t>
            </a:r>
          </a:p>
          <a:p>
            <a:endParaRPr lang="en-GB" altLang="nl-NL" dirty="0" smtClean="0"/>
          </a:p>
          <a:p>
            <a:r>
              <a:rPr lang="en-GB" altLang="nl-NL" dirty="0" smtClean="0"/>
              <a:t>http://www.youtube.com/watch?v=mfJejgODr3E</a:t>
            </a:r>
            <a:endParaRPr lang="en-GB" altLang="nl-NL"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947738">
              <a:defRPr kumimoji="1" sz="1400">
                <a:solidFill>
                  <a:schemeClr val="tx1"/>
                </a:solidFill>
                <a:latin typeface="Verdana" pitchFamily="34" charset="0"/>
              </a:defRPr>
            </a:lvl1pPr>
            <a:lvl2pPr marL="742950" indent="-285750" defTabSz="947738">
              <a:defRPr kumimoji="1" sz="1400">
                <a:solidFill>
                  <a:schemeClr val="tx1"/>
                </a:solidFill>
                <a:latin typeface="Verdana" pitchFamily="34" charset="0"/>
              </a:defRPr>
            </a:lvl2pPr>
            <a:lvl3pPr marL="1143000" indent="-228600" defTabSz="947738">
              <a:defRPr kumimoji="1" sz="1400">
                <a:solidFill>
                  <a:schemeClr val="tx1"/>
                </a:solidFill>
                <a:latin typeface="Verdana" pitchFamily="34" charset="0"/>
              </a:defRPr>
            </a:lvl3pPr>
            <a:lvl4pPr marL="1600200" indent="-228600" defTabSz="947738">
              <a:defRPr kumimoji="1" sz="1400">
                <a:solidFill>
                  <a:schemeClr val="tx1"/>
                </a:solidFill>
                <a:latin typeface="Verdana" pitchFamily="34" charset="0"/>
              </a:defRPr>
            </a:lvl4pPr>
            <a:lvl5pPr marL="2057400" indent="-228600" defTabSz="947738">
              <a:defRPr kumimoji="1" sz="1400">
                <a:solidFill>
                  <a:schemeClr val="tx1"/>
                </a:solidFill>
                <a:latin typeface="Verdana" pitchFamily="34" charset="0"/>
              </a:defRPr>
            </a:lvl5pPr>
            <a:lvl6pPr marL="2514600" indent="-228600" defTabSz="947738" eaLnBrk="0" fontAlgn="base" hangingPunct="0">
              <a:spcBef>
                <a:spcPct val="0"/>
              </a:spcBef>
              <a:spcAft>
                <a:spcPct val="0"/>
              </a:spcAft>
              <a:defRPr kumimoji="1" sz="1400">
                <a:solidFill>
                  <a:schemeClr val="tx1"/>
                </a:solidFill>
                <a:latin typeface="Verdana" pitchFamily="34" charset="0"/>
              </a:defRPr>
            </a:lvl6pPr>
            <a:lvl7pPr marL="2971800" indent="-228600" defTabSz="947738" eaLnBrk="0" fontAlgn="base" hangingPunct="0">
              <a:spcBef>
                <a:spcPct val="0"/>
              </a:spcBef>
              <a:spcAft>
                <a:spcPct val="0"/>
              </a:spcAft>
              <a:defRPr kumimoji="1" sz="1400">
                <a:solidFill>
                  <a:schemeClr val="tx1"/>
                </a:solidFill>
                <a:latin typeface="Verdana" pitchFamily="34" charset="0"/>
              </a:defRPr>
            </a:lvl7pPr>
            <a:lvl8pPr marL="3429000" indent="-228600" defTabSz="947738" eaLnBrk="0" fontAlgn="base" hangingPunct="0">
              <a:spcBef>
                <a:spcPct val="0"/>
              </a:spcBef>
              <a:spcAft>
                <a:spcPct val="0"/>
              </a:spcAft>
              <a:defRPr kumimoji="1" sz="1400">
                <a:solidFill>
                  <a:schemeClr val="tx1"/>
                </a:solidFill>
                <a:latin typeface="Verdana" pitchFamily="34" charset="0"/>
              </a:defRPr>
            </a:lvl8pPr>
            <a:lvl9pPr marL="3886200" indent="-228600" defTabSz="947738" eaLnBrk="0" fontAlgn="base" hangingPunct="0">
              <a:spcBef>
                <a:spcPct val="0"/>
              </a:spcBef>
              <a:spcAft>
                <a:spcPct val="0"/>
              </a:spcAft>
              <a:defRPr kumimoji="1" sz="1400">
                <a:solidFill>
                  <a:schemeClr val="tx1"/>
                </a:solidFill>
                <a:latin typeface="Verdana" pitchFamily="34" charset="0"/>
              </a:defRPr>
            </a:lvl9pPr>
          </a:lstStyle>
          <a:p>
            <a:fld id="{ACD5DFD5-10E7-47C0-B805-11703F5EAAF7}" type="slidenum">
              <a:rPr kumimoji="0" lang="de-DE" altLang="nl-NL" sz="1200" smtClean="0">
                <a:latin typeface="Arial" charset="0"/>
              </a:rPr>
              <a:pPr/>
              <a:t>7</a:t>
            </a:fld>
            <a:endParaRPr kumimoji="0" lang="de-DE" altLang="nl-NL" sz="1200" smtClean="0">
              <a:latin typeface="Arial" charset="0"/>
            </a:endParaRPr>
          </a:p>
        </p:txBody>
      </p:sp>
      <p:sp>
        <p:nvSpPr>
          <p:cNvPr id="73731" name="Rectangle 2"/>
          <p:cNvSpPr>
            <a:spLocks noChangeArrowheads="1" noTextEdit="1"/>
          </p:cNvSpPr>
          <p:nvPr>
            <p:ph type="sldImg"/>
          </p:nvPr>
        </p:nvSpPr>
        <p:spPr>
          <a:xfrm>
            <a:off x="1158875" y="890588"/>
            <a:ext cx="4783138" cy="3587750"/>
          </a:xfrm>
          <a:ln/>
        </p:spPr>
      </p:sp>
      <p:sp>
        <p:nvSpPr>
          <p:cNvPr id="73732" name="Rectangle 3"/>
          <p:cNvSpPr>
            <a:spLocks noGrp="1" noChangeArrowheads="1"/>
          </p:cNvSpPr>
          <p:nvPr>
            <p:ph type="body" idx="1"/>
          </p:nvPr>
        </p:nvSpPr>
        <p:spPr>
          <a:xfrm>
            <a:off x="860425" y="4864100"/>
            <a:ext cx="5378450" cy="4305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nl-NL" smtClean="0"/>
          </a:p>
          <a:p>
            <a:endParaRPr lang="en-US" altLang="nl-NL" smtClean="0"/>
          </a:p>
          <a:p>
            <a:endParaRPr lang="en-US" altLang="nl-NL" smtClean="0"/>
          </a:p>
          <a:p>
            <a:endParaRPr lang="en-US" altLang="nl-NL" smtClean="0"/>
          </a:p>
          <a:p>
            <a:endParaRPr lang="en-US" altLang="nl-NL" smtClean="0"/>
          </a:p>
          <a:p>
            <a:endParaRPr lang="en-US" altLang="nl-NL" smtClean="0"/>
          </a:p>
          <a:p>
            <a:r>
              <a:rPr lang="en-US" altLang="nl-NL" sz="1400" smtClean="0"/>
              <a:t>Example: </a:t>
            </a:r>
          </a:p>
          <a:p>
            <a:r>
              <a:rPr lang="en-US" altLang="nl-NL" sz="1400" smtClean="0"/>
              <a:t>For example, suppose that wheel A is in a position such that </a:t>
            </a:r>
            <a:r>
              <a:rPr lang="en-US" altLang="nl-NL" sz="1400" smtClean="0">
                <a:latin typeface="Symbol" pitchFamily="18" charset="2"/>
              </a:rPr>
              <a:t>a</a:t>
            </a:r>
            <a:r>
              <a:rPr lang="en-US" altLang="nl-NL" sz="1400" smtClean="0"/>
              <a:t>=0, </a:t>
            </a:r>
            <a:r>
              <a:rPr lang="en-US" altLang="nl-NL" sz="1400" smtClean="0">
                <a:latin typeface="Symbol" pitchFamily="18" charset="2"/>
              </a:rPr>
              <a:t>b</a:t>
            </a:r>
            <a:r>
              <a:rPr lang="en-US" altLang="nl-NL" sz="1400" smtClean="0"/>
              <a:t>=0.</a:t>
            </a:r>
          </a:p>
          <a:p>
            <a:r>
              <a:rPr lang="en-US" altLang="nl-NL" sz="1400" smtClean="0"/>
              <a:t>This would place the contact point of the wheel on </a:t>
            </a:r>
            <a:r>
              <a:rPr lang="en-US" altLang="nl-NL" sz="1400" i="1" smtClean="0"/>
              <a:t>X</a:t>
            </a:r>
            <a:r>
              <a:rPr lang="en-US" altLang="nl-NL" sz="1400" i="1" baseline="-25000" smtClean="0"/>
              <a:t>I</a:t>
            </a:r>
            <a:r>
              <a:rPr lang="en-US" altLang="nl-NL" sz="1400" smtClean="0"/>
              <a:t> with the plane of the wheel oriented parallel to </a:t>
            </a:r>
            <a:r>
              <a:rPr lang="en-US" altLang="nl-NL" sz="1400" i="1" smtClean="0"/>
              <a:t>Y</a:t>
            </a:r>
            <a:r>
              <a:rPr lang="en-US" altLang="nl-NL" sz="1400" i="1" baseline="-25000" smtClean="0"/>
              <a:t>I</a:t>
            </a:r>
            <a:r>
              <a:rPr lang="en-US" altLang="nl-NL" sz="1400" smtClean="0"/>
              <a:t>. If </a:t>
            </a:r>
            <a:r>
              <a:rPr lang="en-US" altLang="nl-NL" sz="1400" smtClean="0">
                <a:latin typeface="Symbol" pitchFamily="18" charset="2"/>
              </a:rPr>
              <a:t>q</a:t>
            </a:r>
            <a:r>
              <a:rPr lang="en-US" altLang="nl-NL" sz="1400" smtClean="0"/>
              <a:t>=0 then sliding constraint (3.6) reduces to:</a:t>
            </a:r>
          </a:p>
        </p:txBody>
      </p:sp>
      <p:pic>
        <p:nvPicPr>
          <p:cNvPr id="737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63" y="5103813"/>
            <a:ext cx="5143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373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5654675"/>
            <a:ext cx="4364037"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373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0775" y="7853363"/>
            <a:ext cx="4552950" cy="152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947738">
              <a:defRPr kumimoji="1" sz="1400">
                <a:solidFill>
                  <a:schemeClr val="tx1"/>
                </a:solidFill>
                <a:latin typeface="Verdana" pitchFamily="34" charset="0"/>
              </a:defRPr>
            </a:lvl1pPr>
            <a:lvl2pPr marL="742950" indent="-285750" defTabSz="947738">
              <a:defRPr kumimoji="1" sz="1400">
                <a:solidFill>
                  <a:schemeClr val="tx1"/>
                </a:solidFill>
                <a:latin typeface="Verdana" pitchFamily="34" charset="0"/>
              </a:defRPr>
            </a:lvl2pPr>
            <a:lvl3pPr marL="1143000" indent="-228600" defTabSz="947738">
              <a:defRPr kumimoji="1" sz="1400">
                <a:solidFill>
                  <a:schemeClr val="tx1"/>
                </a:solidFill>
                <a:latin typeface="Verdana" pitchFamily="34" charset="0"/>
              </a:defRPr>
            </a:lvl3pPr>
            <a:lvl4pPr marL="1600200" indent="-228600" defTabSz="947738">
              <a:defRPr kumimoji="1" sz="1400">
                <a:solidFill>
                  <a:schemeClr val="tx1"/>
                </a:solidFill>
                <a:latin typeface="Verdana" pitchFamily="34" charset="0"/>
              </a:defRPr>
            </a:lvl4pPr>
            <a:lvl5pPr marL="2057400" indent="-228600" defTabSz="947738">
              <a:defRPr kumimoji="1" sz="1400">
                <a:solidFill>
                  <a:schemeClr val="tx1"/>
                </a:solidFill>
                <a:latin typeface="Verdana" pitchFamily="34" charset="0"/>
              </a:defRPr>
            </a:lvl5pPr>
            <a:lvl6pPr marL="2514600" indent="-228600" defTabSz="947738" eaLnBrk="0" fontAlgn="base" hangingPunct="0">
              <a:spcBef>
                <a:spcPct val="0"/>
              </a:spcBef>
              <a:spcAft>
                <a:spcPct val="0"/>
              </a:spcAft>
              <a:defRPr kumimoji="1" sz="1400">
                <a:solidFill>
                  <a:schemeClr val="tx1"/>
                </a:solidFill>
                <a:latin typeface="Verdana" pitchFamily="34" charset="0"/>
              </a:defRPr>
            </a:lvl6pPr>
            <a:lvl7pPr marL="2971800" indent="-228600" defTabSz="947738" eaLnBrk="0" fontAlgn="base" hangingPunct="0">
              <a:spcBef>
                <a:spcPct val="0"/>
              </a:spcBef>
              <a:spcAft>
                <a:spcPct val="0"/>
              </a:spcAft>
              <a:defRPr kumimoji="1" sz="1400">
                <a:solidFill>
                  <a:schemeClr val="tx1"/>
                </a:solidFill>
                <a:latin typeface="Verdana" pitchFamily="34" charset="0"/>
              </a:defRPr>
            </a:lvl7pPr>
            <a:lvl8pPr marL="3429000" indent="-228600" defTabSz="947738" eaLnBrk="0" fontAlgn="base" hangingPunct="0">
              <a:spcBef>
                <a:spcPct val="0"/>
              </a:spcBef>
              <a:spcAft>
                <a:spcPct val="0"/>
              </a:spcAft>
              <a:defRPr kumimoji="1" sz="1400">
                <a:solidFill>
                  <a:schemeClr val="tx1"/>
                </a:solidFill>
                <a:latin typeface="Verdana" pitchFamily="34" charset="0"/>
              </a:defRPr>
            </a:lvl8pPr>
            <a:lvl9pPr marL="3886200" indent="-228600" defTabSz="947738" eaLnBrk="0" fontAlgn="base" hangingPunct="0">
              <a:spcBef>
                <a:spcPct val="0"/>
              </a:spcBef>
              <a:spcAft>
                <a:spcPct val="0"/>
              </a:spcAft>
              <a:defRPr kumimoji="1" sz="1400">
                <a:solidFill>
                  <a:schemeClr val="tx1"/>
                </a:solidFill>
                <a:latin typeface="Verdana" pitchFamily="34" charset="0"/>
              </a:defRPr>
            </a:lvl9pPr>
          </a:lstStyle>
          <a:p>
            <a:fld id="{7FAE3B64-2980-4AF2-BA87-F82533F0412C}" type="slidenum">
              <a:rPr kumimoji="0" lang="de-DE" altLang="nl-NL" sz="1200" smtClean="0">
                <a:latin typeface="Arial" charset="0"/>
              </a:rPr>
              <a:pPr/>
              <a:t>8</a:t>
            </a:fld>
            <a:endParaRPr kumimoji="0" lang="de-DE" altLang="nl-NL" sz="1200" smtClean="0">
              <a:latin typeface="Arial" charset="0"/>
            </a:endParaRPr>
          </a:p>
        </p:txBody>
      </p:sp>
      <p:sp>
        <p:nvSpPr>
          <p:cNvPr id="74755" name="Rectangle 2"/>
          <p:cNvSpPr>
            <a:spLocks noChangeArrowheads="1" noTextEdit="1"/>
          </p:cNvSpPr>
          <p:nvPr>
            <p:ph type="sldImg"/>
          </p:nvPr>
        </p:nvSpPr>
        <p:spPr>
          <a:xfrm>
            <a:off x="1158875" y="890588"/>
            <a:ext cx="4783138" cy="3587750"/>
          </a:xfrm>
          <a:ln/>
        </p:spPr>
      </p:sp>
      <p:sp>
        <p:nvSpPr>
          <p:cNvPr id="74756" name="Rectangle 3"/>
          <p:cNvSpPr>
            <a:spLocks noGrp="1" noChangeArrowheads="1"/>
          </p:cNvSpPr>
          <p:nvPr>
            <p:ph type="body" idx="1"/>
          </p:nvPr>
        </p:nvSpPr>
        <p:spPr>
          <a:xfrm>
            <a:off x="860425" y="4864100"/>
            <a:ext cx="5378450" cy="4305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altLang="nl-NL" sz="1400" smtClean="0"/>
              <a:t>Example: </a:t>
            </a:r>
          </a:p>
          <a:p>
            <a:r>
              <a:rPr lang="en-US" altLang="nl-NL" sz="1400" smtClean="0"/>
              <a:t>For example, suppose that wheel A is in a position such that </a:t>
            </a:r>
            <a:r>
              <a:rPr lang="en-US" altLang="nl-NL" sz="1400" smtClean="0">
                <a:latin typeface="Symbol" pitchFamily="18" charset="2"/>
              </a:rPr>
              <a:t>a</a:t>
            </a:r>
            <a:r>
              <a:rPr lang="en-US" altLang="nl-NL" sz="1400" smtClean="0"/>
              <a:t>=0, </a:t>
            </a:r>
            <a:r>
              <a:rPr lang="en-US" altLang="nl-NL" sz="1400" smtClean="0">
                <a:latin typeface="Symbol" pitchFamily="18" charset="2"/>
              </a:rPr>
              <a:t>b</a:t>
            </a:r>
            <a:r>
              <a:rPr lang="en-US" altLang="nl-NL" sz="1400" smtClean="0"/>
              <a:t>=0.</a:t>
            </a:r>
          </a:p>
          <a:p>
            <a:r>
              <a:rPr lang="en-US" altLang="nl-NL" sz="1400" smtClean="0"/>
              <a:t>This would place the contact point of the wheel on </a:t>
            </a:r>
            <a:r>
              <a:rPr lang="en-US" altLang="nl-NL" sz="1400" i="1" smtClean="0"/>
              <a:t>X</a:t>
            </a:r>
            <a:r>
              <a:rPr lang="en-US" altLang="nl-NL" sz="1400" i="1" baseline="-25000" smtClean="0"/>
              <a:t>I</a:t>
            </a:r>
            <a:r>
              <a:rPr lang="en-US" altLang="nl-NL" sz="1400" smtClean="0"/>
              <a:t> with the plane of the wheel oriented parallel to </a:t>
            </a:r>
            <a:r>
              <a:rPr lang="en-US" altLang="nl-NL" sz="1400" i="1" smtClean="0"/>
              <a:t>Y</a:t>
            </a:r>
            <a:r>
              <a:rPr lang="en-US" altLang="nl-NL" sz="1400" i="1" baseline="-25000" smtClean="0"/>
              <a:t>I</a:t>
            </a:r>
            <a:r>
              <a:rPr lang="en-US" altLang="nl-NL" sz="1400" smtClean="0"/>
              <a:t>. If </a:t>
            </a:r>
            <a:r>
              <a:rPr lang="en-US" altLang="nl-NL" sz="1400" smtClean="0">
                <a:latin typeface="Symbol" pitchFamily="18" charset="2"/>
              </a:rPr>
              <a:t>q</a:t>
            </a:r>
            <a:r>
              <a:rPr lang="en-US" altLang="nl-NL" sz="1400" smtClean="0"/>
              <a:t>=0 then sliding constraint (3.6) reduces to:</a:t>
            </a:r>
          </a:p>
        </p:txBody>
      </p:sp>
      <p:pic>
        <p:nvPicPr>
          <p:cNvPr id="7475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63" y="5103813"/>
            <a:ext cx="5143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475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5654675"/>
            <a:ext cx="4364037"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475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0775" y="7853363"/>
            <a:ext cx="4552950" cy="152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947738">
              <a:defRPr kumimoji="1" sz="1400">
                <a:solidFill>
                  <a:schemeClr val="tx1"/>
                </a:solidFill>
                <a:latin typeface="Verdana" pitchFamily="34" charset="0"/>
              </a:defRPr>
            </a:lvl1pPr>
            <a:lvl2pPr marL="742950" indent="-285750" defTabSz="947738">
              <a:defRPr kumimoji="1" sz="1400">
                <a:solidFill>
                  <a:schemeClr val="tx1"/>
                </a:solidFill>
                <a:latin typeface="Verdana" pitchFamily="34" charset="0"/>
              </a:defRPr>
            </a:lvl2pPr>
            <a:lvl3pPr marL="1143000" indent="-228600" defTabSz="947738">
              <a:defRPr kumimoji="1" sz="1400">
                <a:solidFill>
                  <a:schemeClr val="tx1"/>
                </a:solidFill>
                <a:latin typeface="Verdana" pitchFamily="34" charset="0"/>
              </a:defRPr>
            </a:lvl3pPr>
            <a:lvl4pPr marL="1600200" indent="-228600" defTabSz="947738">
              <a:defRPr kumimoji="1" sz="1400">
                <a:solidFill>
                  <a:schemeClr val="tx1"/>
                </a:solidFill>
                <a:latin typeface="Verdana" pitchFamily="34" charset="0"/>
              </a:defRPr>
            </a:lvl4pPr>
            <a:lvl5pPr marL="2057400" indent="-228600" defTabSz="947738">
              <a:defRPr kumimoji="1" sz="1400">
                <a:solidFill>
                  <a:schemeClr val="tx1"/>
                </a:solidFill>
                <a:latin typeface="Verdana" pitchFamily="34" charset="0"/>
              </a:defRPr>
            </a:lvl5pPr>
            <a:lvl6pPr marL="2514600" indent="-228600" defTabSz="947738" eaLnBrk="0" fontAlgn="base" hangingPunct="0">
              <a:spcBef>
                <a:spcPct val="0"/>
              </a:spcBef>
              <a:spcAft>
                <a:spcPct val="0"/>
              </a:spcAft>
              <a:defRPr kumimoji="1" sz="1400">
                <a:solidFill>
                  <a:schemeClr val="tx1"/>
                </a:solidFill>
                <a:latin typeface="Verdana" pitchFamily="34" charset="0"/>
              </a:defRPr>
            </a:lvl6pPr>
            <a:lvl7pPr marL="2971800" indent="-228600" defTabSz="947738" eaLnBrk="0" fontAlgn="base" hangingPunct="0">
              <a:spcBef>
                <a:spcPct val="0"/>
              </a:spcBef>
              <a:spcAft>
                <a:spcPct val="0"/>
              </a:spcAft>
              <a:defRPr kumimoji="1" sz="1400">
                <a:solidFill>
                  <a:schemeClr val="tx1"/>
                </a:solidFill>
                <a:latin typeface="Verdana" pitchFamily="34" charset="0"/>
              </a:defRPr>
            </a:lvl7pPr>
            <a:lvl8pPr marL="3429000" indent="-228600" defTabSz="947738" eaLnBrk="0" fontAlgn="base" hangingPunct="0">
              <a:spcBef>
                <a:spcPct val="0"/>
              </a:spcBef>
              <a:spcAft>
                <a:spcPct val="0"/>
              </a:spcAft>
              <a:defRPr kumimoji="1" sz="1400">
                <a:solidFill>
                  <a:schemeClr val="tx1"/>
                </a:solidFill>
                <a:latin typeface="Verdana" pitchFamily="34" charset="0"/>
              </a:defRPr>
            </a:lvl8pPr>
            <a:lvl9pPr marL="3886200" indent="-228600" defTabSz="947738" eaLnBrk="0" fontAlgn="base" hangingPunct="0">
              <a:spcBef>
                <a:spcPct val="0"/>
              </a:spcBef>
              <a:spcAft>
                <a:spcPct val="0"/>
              </a:spcAft>
              <a:defRPr kumimoji="1" sz="1400">
                <a:solidFill>
                  <a:schemeClr val="tx1"/>
                </a:solidFill>
                <a:latin typeface="Verdana" pitchFamily="34" charset="0"/>
              </a:defRPr>
            </a:lvl9pPr>
          </a:lstStyle>
          <a:p>
            <a:fld id="{2655501C-88F4-4FE5-BEC4-BCF2605FE6AE}" type="slidenum">
              <a:rPr kumimoji="0" lang="de-DE" altLang="nl-NL" sz="1200" smtClean="0">
                <a:latin typeface="Arial" charset="0"/>
              </a:rPr>
              <a:pPr/>
              <a:t>10</a:t>
            </a:fld>
            <a:endParaRPr kumimoji="0" lang="de-DE" altLang="nl-NL" sz="1200" smtClean="0">
              <a:latin typeface="Arial" charset="0"/>
            </a:endParaRPr>
          </a:p>
        </p:txBody>
      </p:sp>
      <p:sp>
        <p:nvSpPr>
          <p:cNvPr id="75779" name="Rectangle 2"/>
          <p:cNvSpPr>
            <a:spLocks noChangeArrowheads="1" noTextEdit="1"/>
          </p:cNvSpPr>
          <p:nvPr>
            <p:ph type="sldImg"/>
          </p:nvPr>
        </p:nvSpPr>
        <p:spPr>
          <a:xfrm>
            <a:off x="1158875" y="890588"/>
            <a:ext cx="4783138" cy="3587750"/>
          </a:xfrm>
          <a:ln/>
        </p:spPr>
      </p:sp>
      <mc:AlternateContent xmlns:mc="http://schemas.openxmlformats.org/markup-compatibility/2006">
        <mc:Choice xmlns:a14="http://schemas.microsoft.com/office/drawing/2010/main" Requires="a14">
          <p:sp>
            <p:nvSpPr>
              <p:cNvPr id="75780" name="Rectangle 3"/>
              <p:cNvSpPr>
                <a:spLocks noGrp="1" noChangeArrowheads="1"/>
              </p:cNvSpPr>
              <p:nvPr>
                <p:ph type="body" idx="1"/>
              </p:nvPr>
            </p:nvSpPr>
            <p:spPr>
              <a:xfrm>
                <a:off x="860425" y="4864100"/>
                <a:ext cx="5378450" cy="4305300"/>
              </a:xfrm>
              <a:noFill/>
              <a:ln/>
              <a:extLst>
                <a:ext uri="{909E8E84-426E-40DD-AFC4-6F175D3DCCD1}">
                  <a14:hiddenFill>
                    <a:solidFill>
                      <a:srgbClr val="FFFFFF"/>
                    </a:solidFill>
                  </a14:hiddenFill>
                </a:ext>
                <a:ext uri="{91240B29-F687-4F45-9708-019B960494DF}">
                  <a14:hiddenLine w="9525">
                    <a:solidFill>
                      <a:srgbClr val="000000"/>
                    </a:solidFill>
                    <a:miter lim="800000"/>
                    <a:headEnd type="none" w="sm" len="sm"/>
                    <a:tailEnd type="none" w="sm" len="sm"/>
                  </a14:hiddenLine>
                </a:ext>
              </a:extLst>
            </p:spPr>
            <p:txBody>
              <a:bodyPr/>
              <a:lstStyle/>
              <a:p>
                <a14:m>
                  <m:oMath xmlns:m="http://schemas.openxmlformats.org/officeDocument/2006/math">
                    <m:acc>
                      <m:accPr>
                        <m:chr m:val="̇"/>
                        <m:ctrlPr>
                          <a:rPr lang="en-US" sz="1200" b="0" i="1" u="none" strike="noStrike" kern="1200" baseline="0" smtClean="0">
                            <a:solidFill>
                              <a:schemeClr val="tx1"/>
                            </a:solidFill>
                            <a:latin typeface="Cambria Math"/>
                            <a:ea typeface="+mn-ea"/>
                            <a:cs typeface="+mn-cs"/>
                          </a:rPr>
                        </m:ctrlPr>
                      </m:accPr>
                      <m:e>
                        <m:r>
                          <a:rPr lang="en-US" sz="1200" b="0" i="1" u="none" strike="noStrike" kern="1200" baseline="0" smtClean="0">
                            <a:solidFill>
                              <a:schemeClr val="tx1"/>
                            </a:solidFill>
                            <a:latin typeface="Cambria Math"/>
                            <a:ea typeface="Cambria Math"/>
                            <a:cs typeface="+mn-cs"/>
                          </a:rPr>
                          <m:t>𝛽</m:t>
                        </m:r>
                        <m:r>
                          <a:rPr lang="en-US" sz="1200" b="0" i="1" u="none" strike="noStrike" kern="1200" baseline="0" smtClean="0">
                            <a:solidFill>
                              <a:schemeClr val="tx1"/>
                            </a:solidFill>
                            <a:latin typeface="Cambria Math"/>
                            <a:ea typeface="Cambria Math"/>
                            <a:cs typeface="+mn-cs"/>
                          </a:rPr>
                          <m:t> </m:t>
                        </m:r>
                      </m:e>
                    </m:acc>
                  </m:oMath>
                </a14:m>
                <a:r>
                  <a:rPr lang="en-US" sz="1200" b="0" i="0" u="none" strike="noStrike" kern="1200" baseline="0" dirty="0" smtClean="0">
                    <a:solidFill>
                      <a:schemeClr val="tx1"/>
                    </a:solidFill>
                    <a:latin typeface="Times New Roman" pitchFamily="18" charset="0"/>
                    <a:ea typeface="+mn-ea"/>
                    <a:cs typeface="+mn-cs"/>
                  </a:rPr>
                  <a:t>does not have a direct impact on the instantaneous motion constraints of a </a:t>
                </a:r>
                <a:r>
                  <a:rPr lang="en-GB" sz="1200" b="0" i="0" u="none" strike="noStrike" kern="1200" baseline="0" dirty="0" smtClean="0">
                    <a:solidFill>
                      <a:schemeClr val="tx1"/>
                    </a:solidFill>
                    <a:latin typeface="Times New Roman" pitchFamily="18" charset="0"/>
                    <a:ea typeface="+mn-ea"/>
                    <a:cs typeface="+mn-cs"/>
                  </a:rPr>
                  <a:t>robot. It is</a:t>
                </a:r>
              </a:p>
              <a:p>
                <a:r>
                  <a:rPr lang="en-US" sz="1200" b="0" i="0" u="none" strike="noStrike" kern="1200" baseline="0" dirty="0" smtClean="0">
                    <a:solidFill>
                      <a:schemeClr val="tx1"/>
                    </a:solidFill>
                    <a:latin typeface="Times New Roman" pitchFamily="18" charset="0"/>
                    <a:ea typeface="+mn-ea"/>
                    <a:cs typeface="+mn-cs"/>
                  </a:rPr>
                  <a:t>only by integrating over time that changes in steering angle can affect the mobility of a</a:t>
                </a:r>
              </a:p>
              <a:p>
                <a:r>
                  <a:rPr lang="en-GB" sz="1200" b="0" i="0" u="none" strike="noStrike" kern="1200" baseline="0" dirty="0" smtClean="0">
                    <a:solidFill>
                      <a:schemeClr val="tx1"/>
                    </a:solidFill>
                    <a:latin typeface="Times New Roman" pitchFamily="18" charset="0"/>
                    <a:ea typeface="+mn-ea"/>
                    <a:cs typeface="+mn-cs"/>
                  </a:rPr>
                  <a:t>vehicle.</a:t>
                </a:r>
                <a:endParaRPr lang="en-GB" altLang="nl-NL" dirty="0" smtClean="0"/>
              </a:p>
            </p:txBody>
          </p:sp>
        </mc:Choice>
        <mc:Fallback>
          <p:sp>
            <p:nvSpPr>
              <p:cNvPr id="75780" name="Rectangle 3"/>
              <p:cNvSpPr>
                <a:spLocks noGrp="1" noChangeArrowheads="1"/>
              </p:cNvSpPr>
              <p:nvPr>
                <p:ph type="body" idx="1"/>
              </p:nvPr>
            </p:nvSpPr>
            <p:spPr>
              <a:xfrm>
                <a:off x="860425" y="4864100"/>
                <a:ext cx="5378450" cy="4305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r>
                  <a:rPr lang="en-US" sz="1200" b="0" i="0" u="none" strike="noStrike" kern="1200" baseline="0" smtClean="0">
                    <a:solidFill>
                      <a:schemeClr val="tx1"/>
                    </a:solidFill>
                    <a:latin typeface="Cambria Math"/>
                    <a:ea typeface="+mn-ea"/>
                    <a:cs typeface="+mn-cs"/>
                  </a:rPr>
                  <a:t>(</a:t>
                </a:r>
                <a:r>
                  <a:rPr lang="en-US" sz="1200" b="0" i="0" u="none" strike="noStrike" kern="1200" baseline="0" smtClean="0">
                    <a:solidFill>
                      <a:schemeClr val="tx1"/>
                    </a:solidFill>
                    <a:latin typeface="Cambria Math"/>
                    <a:ea typeface="Cambria Math"/>
                    <a:cs typeface="+mn-cs"/>
                  </a:rPr>
                  <a:t>𝛽 </a:t>
                </a:r>
                <a:r>
                  <a:rPr lang="en-US" sz="1200" b="0" i="0" u="none" strike="noStrike" kern="1200" baseline="0" smtClean="0">
                    <a:solidFill>
                      <a:schemeClr val="tx1"/>
                    </a:solidFill>
                    <a:latin typeface="Cambria Math"/>
                    <a:ea typeface="+mn-ea"/>
                    <a:cs typeface="+mn-cs"/>
                  </a:rPr>
                  <a:t>) ̇</a:t>
                </a:r>
                <a:r>
                  <a:rPr lang="en-US" sz="1200" b="0" i="0" u="none" strike="noStrike" kern="1200" baseline="0" dirty="0" smtClean="0">
                    <a:solidFill>
                      <a:schemeClr val="tx1"/>
                    </a:solidFill>
                    <a:latin typeface="Times New Roman" pitchFamily="18" charset="0"/>
                    <a:ea typeface="+mn-ea"/>
                    <a:cs typeface="+mn-cs"/>
                  </a:rPr>
                  <a:t>does not have a direct impact on the instantaneous motion constraints of a </a:t>
                </a:r>
                <a:r>
                  <a:rPr lang="en-GB" sz="1200" b="0" i="0" u="none" strike="noStrike" kern="1200" baseline="0" dirty="0" smtClean="0">
                    <a:solidFill>
                      <a:schemeClr val="tx1"/>
                    </a:solidFill>
                    <a:latin typeface="Times New Roman" pitchFamily="18" charset="0"/>
                    <a:ea typeface="+mn-ea"/>
                    <a:cs typeface="+mn-cs"/>
                  </a:rPr>
                  <a:t>robot. It is</a:t>
                </a:r>
              </a:p>
              <a:p>
                <a:r>
                  <a:rPr lang="en-US" sz="1200" b="0" i="0" u="none" strike="noStrike" kern="1200" baseline="0" dirty="0" smtClean="0">
                    <a:solidFill>
                      <a:schemeClr val="tx1"/>
                    </a:solidFill>
                    <a:latin typeface="Times New Roman" pitchFamily="18" charset="0"/>
                    <a:ea typeface="+mn-ea"/>
                    <a:cs typeface="+mn-cs"/>
                  </a:rPr>
                  <a:t>only by integrating over time that changes in steering angle can affect the mobility of a</a:t>
                </a:r>
              </a:p>
              <a:p>
                <a:r>
                  <a:rPr lang="en-GB" sz="1200" b="0" i="0" u="none" strike="noStrike" kern="1200" baseline="0" dirty="0" smtClean="0">
                    <a:solidFill>
                      <a:schemeClr val="tx1"/>
                    </a:solidFill>
                    <a:latin typeface="Times New Roman" pitchFamily="18" charset="0"/>
                    <a:ea typeface="+mn-ea"/>
                    <a:cs typeface="+mn-cs"/>
                  </a:rPr>
                  <a:t>vehicle.</a:t>
                </a:r>
                <a:endParaRPr lang="en-GB" altLang="nl-NL" dirty="0" smtClean="0"/>
              </a:p>
            </p:txBody>
          </p:sp>
        </mc:Fallback>
      </mc:AlternateContent>
      <p:pic>
        <p:nvPicPr>
          <p:cNvPr id="7578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63" y="5103813"/>
            <a:ext cx="5143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578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5654675"/>
            <a:ext cx="4364037"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947738">
              <a:defRPr kumimoji="1" sz="1400">
                <a:solidFill>
                  <a:schemeClr val="tx1"/>
                </a:solidFill>
                <a:latin typeface="Verdana" pitchFamily="34" charset="0"/>
              </a:defRPr>
            </a:lvl1pPr>
            <a:lvl2pPr marL="742950" indent="-285750" defTabSz="947738">
              <a:defRPr kumimoji="1" sz="1400">
                <a:solidFill>
                  <a:schemeClr val="tx1"/>
                </a:solidFill>
                <a:latin typeface="Verdana" pitchFamily="34" charset="0"/>
              </a:defRPr>
            </a:lvl2pPr>
            <a:lvl3pPr marL="1143000" indent="-228600" defTabSz="947738">
              <a:defRPr kumimoji="1" sz="1400">
                <a:solidFill>
                  <a:schemeClr val="tx1"/>
                </a:solidFill>
                <a:latin typeface="Verdana" pitchFamily="34" charset="0"/>
              </a:defRPr>
            </a:lvl3pPr>
            <a:lvl4pPr marL="1600200" indent="-228600" defTabSz="947738">
              <a:defRPr kumimoji="1" sz="1400">
                <a:solidFill>
                  <a:schemeClr val="tx1"/>
                </a:solidFill>
                <a:latin typeface="Verdana" pitchFamily="34" charset="0"/>
              </a:defRPr>
            </a:lvl4pPr>
            <a:lvl5pPr marL="2057400" indent="-228600" defTabSz="947738">
              <a:defRPr kumimoji="1" sz="1400">
                <a:solidFill>
                  <a:schemeClr val="tx1"/>
                </a:solidFill>
                <a:latin typeface="Verdana" pitchFamily="34" charset="0"/>
              </a:defRPr>
            </a:lvl5pPr>
            <a:lvl6pPr marL="2514600" indent="-228600" defTabSz="947738" eaLnBrk="0" fontAlgn="base" hangingPunct="0">
              <a:spcBef>
                <a:spcPct val="0"/>
              </a:spcBef>
              <a:spcAft>
                <a:spcPct val="0"/>
              </a:spcAft>
              <a:defRPr kumimoji="1" sz="1400">
                <a:solidFill>
                  <a:schemeClr val="tx1"/>
                </a:solidFill>
                <a:latin typeface="Verdana" pitchFamily="34" charset="0"/>
              </a:defRPr>
            </a:lvl6pPr>
            <a:lvl7pPr marL="2971800" indent="-228600" defTabSz="947738" eaLnBrk="0" fontAlgn="base" hangingPunct="0">
              <a:spcBef>
                <a:spcPct val="0"/>
              </a:spcBef>
              <a:spcAft>
                <a:spcPct val="0"/>
              </a:spcAft>
              <a:defRPr kumimoji="1" sz="1400">
                <a:solidFill>
                  <a:schemeClr val="tx1"/>
                </a:solidFill>
                <a:latin typeface="Verdana" pitchFamily="34" charset="0"/>
              </a:defRPr>
            </a:lvl7pPr>
            <a:lvl8pPr marL="3429000" indent="-228600" defTabSz="947738" eaLnBrk="0" fontAlgn="base" hangingPunct="0">
              <a:spcBef>
                <a:spcPct val="0"/>
              </a:spcBef>
              <a:spcAft>
                <a:spcPct val="0"/>
              </a:spcAft>
              <a:defRPr kumimoji="1" sz="1400">
                <a:solidFill>
                  <a:schemeClr val="tx1"/>
                </a:solidFill>
                <a:latin typeface="Verdana" pitchFamily="34" charset="0"/>
              </a:defRPr>
            </a:lvl8pPr>
            <a:lvl9pPr marL="3886200" indent="-228600" defTabSz="947738" eaLnBrk="0" fontAlgn="base" hangingPunct="0">
              <a:spcBef>
                <a:spcPct val="0"/>
              </a:spcBef>
              <a:spcAft>
                <a:spcPct val="0"/>
              </a:spcAft>
              <a:defRPr kumimoji="1" sz="1400">
                <a:solidFill>
                  <a:schemeClr val="tx1"/>
                </a:solidFill>
                <a:latin typeface="Verdana" pitchFamily="34" charset="0"/>
              </a:defRPr>
            </a:lvl9pPr>
          </a:lstStyle>
          <a:p>
            <a:fld id="{3FBDFFAD-DCD5-4D95-B12D-84C10B725966}" type="slidenum">
              <a:rPr kumimoji="0" lang="de-DE" altLang="nl-NL" sz="1200" smtClean="0">
                <a:latin typeface="Arial" charset="0"/>
              </a:rPr>
              <a:pPr/>
              <a:t>11</a:t>
            </a:fld>
            <a:endParaRPr kumimoji="0" lang="de-DE" altLang="nl-NL" sz="1200" smtClean="0">
              <a:latin typeface="Arial" charset="0"/>
            </a:endParaRPr>
          </a:p>
        </p:txBody>
      </p:sp>
      <p:sp>
        <p:nvSpPr>
          <p:cNvPr id="76803" name="Rectangle 2"/>
          <p:cNvSpPr>
            <a:spLocks noChangeArrowheads="1" noTextEdit="1"/>
          </p:cNvSpPr>
          <p:nvPr>
            <p:ph type="sldImg"/>
          </p:nvPr>
        </p:nvSpPr>
        <p:spPr>
          <a:xfrm>
            <a:off x="1158875" y="890588"/>
            <a:ext cx="4783138" cy="3587750"/>
          </a:xfrm>
          <a:ln/>
        </p:spPr>
      </p:sp>
      <p:sp>
        <p:nvSpPr>
          <p:cNvPr id="76804" name="Rectangle 3"/>
          <p:cNvSpPr>
            <a:spLocks noGrp="1" noChangeArrowheads="1"/>
          </p:cNvSpPr>
          <p:nvPr>
            <p:ph type="body" idx="1"/>
          </p:nvPr>
        </p:nvSpPr>
        <p:spPr>
          <a:xfrm>
            <a:off x="860425" y="4864100"/>
            <a:ext cx="5378450" cy="4305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GB" altLang="nl-NL" smtClean="0"/>
          </a:p>
        </p:txBody>
      </p:sp>
      <p:pic>
        <p:nvPicPr>
          <p:cNvPr id="7680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63" y="5103813"/>
            <a:ext cx="51435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680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5684838"/>
            <a:ext cx="52324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6"/>
          <p:cNvSpPr>
            <a:spLocks noChangeArrowheads="1"/>
          </p:cNvSpPr>
          <p:nvPr/>
        </p:nvSpPr>
        <p:spPr bwMode="auto">
          <a:xfrm>
            <a:off x="0" y="0"/>
            <a:ext cx="9144000" cy="121920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defRPr/>
            </a:pPr>
            <a:endParaRPr lang="de-CH" altLang="nl-NL" smtClean="0"/>
          </a:p>
        </p:txBody>
      </p:sp>
      <p:sp>
        <p:nvSpPr>
          <p:cNvPr id="5" name="Rectangle 1037"/>
          <p:cNvSpPr>
            <a:spLocks noChangeArrowheads="1"/>
          </p:cNvSpPr>
          <p:nvPr/>
        </p:nvSpPr>
        <p:spPr bwMode="auto">
          <a:xfrm>
            <a:off x="0" y="836613"/>
            <a:ext cx="6721475" cy="381000"/>
          </a:xfrm>
          <a:prstGeom prst="rect">
            <a:avLst/>
          </a:prstGeom>
          <a:solidFill>
            <a:srgbClr val="33497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defRPr/>
            </a:pPr>
            <a:endParaRPr lang="en-US" altLang="nl-NL" sz="1600" b="1" i="1" smtClean="0">
              <a:solidFill>
                <a:schemeClr val="bg1"/>
              </a:solidFill>
            </a:endParaRPr>
          </a:p>
        </p:txBody>
      </p:sp>
      <p:sp>
        <p:nvSpPr>
          <p:cNvPr id="6" name="Text Box 1058"/>
          <p:cNvSpPr txBox="1">
            <a:spLocks noChangeArrowheads="1"/>
          </p:cNvSpPr>
          <p:nvPr/>
        </p:nvSpPr>
        <p:spPr bwMode="auto">
          <a:xfrm>
            <a:off x="76200" y="134938"/>
            <a:ext cx="5935663"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lIns="92075" tIns="46038" rIns="92075" bIns="46038">
            <a:spAutoFit/>
          </a:bodyPr>
          <a:lstStyle>
            <a:lvl1pPr defTabSz="762000">
              <a:defRPr kumimoji="1" sz="1400">
                <a:solidFill>
                  <a:schemeClr val="tx1"/>
                </a:solidFill>
                <a:latin typeface="Verdana" pitchFamily="34" charset="0"/>
              </a:defRPr>
            </a:lvl1pPr>
            <a:lvl2pPr marL="742950" indent="-285750" defTabSz="762000">
              <a:defRPr kumimoji="1" sz="1400">
                <a:solidFill>
                  <a:schemeClr val="tx1"/>
                </a:solidFill>
                <a:latin typeface="Verdana" pitchFamily="34" charset="0"/>
              </a:defRPr>
            </a:lvl2pPr>
            <a:lvl3pPr marL="1143000" indent="-228600" defTabSz="762000">
              <a:defRPr kumimoji="1" sz="1400">
                <a:solidFill>
                  <a:schemeClr val="tx1"/>
                </a:solidFill>
                <a:latin typeface="Verdana" pitchFamily="34" charset="0"/>
              </a:defRPr>
            </a:lvl3pPr>
            <a:lvl4pPr marL="1600200" indent="-228600" defTabSz="762000">
              <a:defRPr kumimoji="1" sz="1400">
                <a:solidFill>
                  <a:schemeClr val="tx1"/>
                </a:solidFill>
                <a:latin typeface="Verdana" pitchFamily="34" charset="0"/>
              </a:defRPr>
            </a:lvl4pPr>
            <a:lvl5pPr marL="2057400" indent="-228600" defTabSz="762000">
              <a:defRPr kumimoji="1" sz="1400">
                <a:solidFill>
                  <a:schemeClr val="tx1"/>
                </a:solidFill>
                <a:latin typeface="Verdana" pitchFamily="34" charset="0"/>
              </a:defRPr>
            </a:lvl5pPr>
            <a:lvl6pPr marL="2514600" indent="-228600" defTabSz="762000" eaLnBrk="0" fontAlgn="base" hangingPunct="0">
              <a:spcBef>
                <a:spcPct val="0"/>
              </a:spcBef>
              <a:spcAft>
                <a:spcPct val="0"/>
              </a:spcAft>
              <a:defRPr kumimoji="1" sz="1400">
                <a:solidFill>
                  <a:schemeClr val="tx1"/>
                </a:solidFill>
                <a:latin typeface="Verdana" pitchFamily="34" charset="0"/>
              </a:defRPr>
            </a:lvl6pPr>
            <a:lvl7pPr marL="2971800" indent="-228600" defTabSz="762000" eaLnBrk="0" fontAlgn="base" hangingPunct="0">
              <a:spcBef>
                <a:spcPct val="0"/>
              </a:spcBef>
              <a:spcAft>
                <a:spcPct val="0"/>
              </a:spcAft>
              <a:defRPr kumimoji="1" sz="1400">
                <a:solidFill>
                  <a:schemeClr val="tx1"/>
                </a:solidFill>
                <a:latin typeface="Verdana" pitchFamily="34" charset="0"/>
              </a:defRPr>
            </a:lvl7pPr>
            <a:lvl8pPr marL="3429000" indent="-228600" defTabSz="762000" eaLnBrk="0" fontAlgn="base" hangingPunct="0">
              <a:spcBef>
                <a:spcPct val="0"/>
              </a:spcBef>
              <a:spcAft>
                <a:spcPct val="0"/>
              </a:spcAft>
              <a:defRPr kumimoji="1" sz="1400">
                <a:solidFill>
                  <a:schemeClr val="tx1"/>
                </a:solidFill>
                <a:latin typeface="Verdana" pitchFamily="34" charset="0"/>
              </a:defRPr>
            </a:lvl8pPr>
            <a:lvl9pPr marL="3886200" indent="-228600" defTabSz="762000" eaLnBrk="0" fontAlgn="base" hangingPunct="0">
              <a:spcBef>
                <a:spcPct val="0"/>
              </a:spcBef>
              <a:spcAft>
                <a:spcPct val="0"/>
              </a:spcAft>
              <a:defRPr kumimoji="1" sz="1400">
                <a:solidFill>
                  <a:schemeClr val="tx1"/>
                </a:solidFill>
                <a:latin typeface="Verdana" pitchFamily="34" charset="0"/>
              </a:defRPr>
            </a:lvl9pPr>
          </a:lstStyle>
          <a:p>
            <a:pPr>
              <a:lnSpc>
                <a:spcPct val="90000"/>
              </a:lnSpc>
              <a:spcBef>
                <a:spcPct val="50000"/>
              </a:spcBef>
              <a:defRPr/>
            </a:pPr>
            <a:r>
              <a:rPr kumimoji="0" lang="en-US" altLang="nl-NL" sz="3400" smtClean="0">
                <a:solidFill>
                  <a:srgbClr val="5F5F5F"/>
                </a:solidFill>
                <a:latin typeface="Arial" charset="0"/>
              </a:rPr>
              <a:t>Autonomous Mobile Robots</a:t>
            </a:r>
            <a:endParaRPr kumimoji="0" lang="en-US" altLang="nl-NL" sz="3400" smtClean="0">
              <a:solidFill>
                <a:srgbClr val="FF0066"/>
              </a:solidFill>
              <a:latin typeface="Arial" charset="0"/>
            </a:endParaRPr>
          </a:p>
        </p:txBody>
      </p:sp>
      <p:sp>
        <p:nvSpPr>
          <p:cNvPr id="7" name="Text Box 4103"/>
          <p:cNvSpPr txBox="1">
            <a:spLocks noChangeArrowheads="1"/>
          </p:cNvSpPr>
          <p:nvPr userDrawn="1"/>
        </p:nvSpPr>
        <p:spPr bwMode="auto">
          <a:xfrm>
            <a:off x="5889625" y="6445250"/>
            <a:ext cx="3146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defRPr/>
            </a:pPr>
            <a:r>
              <a:rPr lang="en-US" altLang="nl-NL" sz="2000" i="1" smtClean="0">
                <a:solidFill>
                  <a:schemeClr val="bg2"/>
                </a:solidFill>
                <a:latin typeface="Arial" charset="0"/>
              </a:rPr>
              <a:t>Autonomous Systems Lab</a:t>
            </a:r>
          </a:p>
        </p:txBody>
      </p:sp>
      <p:pic>
        <p:nvPicPr>
          <p:cNvPr id="8" name="Picture 4104" descr="ASL_Logo_gray_trans"/>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64388" y="134938"/>
            <a:ext cx="183515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4108"/>
          <p:cNvGrpSpPr>
            <a:grpSpLocks/>
          </p:cNvGrpSpPr>
          <p:nvPr userDrawn="1"/>
        </p:nvGrpSpPr>
        <p:grpSpPr bwMode="auto">
          <a:xfrm>
            <a:off x="90488" y="6445250"/>
            <a:ext cx="1601787" cy="439738"/>
            <a:chOff x="22" y="3652"/>
            <a:chExt cx="1009" cy="277"/>
          </a:xfrm>
        </p:grpSpPr>
        <p:sp>
          <p:nvSpPr>
            <p:cNvPr id="10" name="Freeform 4106"/>
            <p:cNvSpPr>
              <a:spLocks/>
            </p:cNvSpPr>
            <p:nvPr userDrawn="1"/>
          </p:nvSpPr>
          <p:spPr bwMode="auto">
            <a:xfrm>
              <a:off x="22" y="3652"/>
              <a:ext cx="570" cy="209"/>
            </a:xfrm>
            <a:custGeom>
              <a:avLst/>
              <a:gdLst>
                <a:gd name="T0" fmla="*/ 0 w 3296"/>
                <a:gd name="T1" fmla="*/ 6 h 1178"/>
                <a:gd name="T2" fmla="*/ 1 w 3296"/>
                <a:gd name="T3" fmla="*/ 0 h 1178"/>
                <a:gd name="T4" fmla="*/ 14 w 3296"/>
                <a:gd name="T5" fmla="*/ 0 h 1178"/>
                <a:gd name="T6" fmla="*/ 13 w 3296"/>
                <a:gd name="T7" fmla="*/ 2 h 1178"/>
                <a:gd name="T8" fmla="*/ 15 w 3296"/>
                <a:gd name="T9" fmla="*/ 2 h 1178"/>
                <a:gd name="T10" fmla="*/ 15 w 3296"/>
                <a:gd name="T11" fmla="*/ 0 h 1178"/>
                <a:gd name="T12" fmla="*/ 17 w 3296"/>
                <a:gd name="T13" fmla="*/ 0 h 1178"/>
                <a:gd name="T14" fmla="*/ 16 w 3296"/>
                <a:gd name="T15" fmla="*/ 7 h 1178"/>
                <a:gd name="T16" fmla="*/ 14 w 3296"/>
                <a:gd name="T17" fmla="*/ 7 h 1178"/>
                <a:gd name="T18" fmla="*/ 14 w 3296"/>
                <a:gd name="T19" fmla="*/ 4 h 1178"/>
                <a:gd name="T20" fmla="*/ 13 w 3296"/>
                <a:gd name="T21" fmla="*/ 4 h 1178"/>
                <a:gd name="T22" fmla="*/ 12 w 3296"/>
                <a:gd name="T23" fmla="*/ 7 h 1178"/>
                <a:gd name="T24" fmla="*/ 11 w 3296"/>
                <a:gd name="T25" fmla="*/ 7 h 1178"/>
                <a:gd name="T26" fmla="*/ 11 w 3296"/>
                <a:gd name="T27" fmla="*/ 2 h 1178"/>
                <a:gd name="T28" fmla="*/ 10 w 3296"/>
                <a:gd name="T29" fmla="*/ 2 h 1178"/>
                <a:gd name="T30" fmla="*/ 9 w 3296"/>
                <a:gd name="T31" fmla="*/ 7 h 1178"/>
                <a:gd name="T32" fmla="*/ 7 w 3296"/>
                <a:gd name="T33" fmla="*/ 7 h 1178"/>
                <a:gd name="T34" fmla="*/ 8 w 3296"/>
                <a:gd name="T35" fmla="*/ 2 h 1178"/>
                <a:gd name="T36" fmla="*/ 3 w 3296"/>
                <a:gd name="T37" fmla="*/ 2 h 1178"/>
                <a:gd name="T38" fmla="*/ 3 w 3296"/>
                <a:gd name="T39" fmla="*/ 2 h 1178"/>
                <a:gd name="T40" fmla="*/ 6 w 3296"/>
                <a:gd name="T41" fmla="*/ 2 h 1178"/>
                <a:gd name="T42" fmla="*/ 5 w 3296"/>
                <a:gd name="T43" fmla="*/ 4 h 1178"/>
                <a:gd name="T44" fmla="*/ 3 w 3296"/>
                <a:gd name="T45" fmla="*/ 4 h 1178"/>
                <a:gd name="T46" fmla="*/ 2 w 3296"/>
                <a:gd name="T47" fmla="*/ 5 h 1178"/>
                <a:gd name="T48" fmla="*/ 5 w 3296"/>
                <a:gd name="T49" fmla="*/ 5 h 1178"/>
                <a:gd name="T50" fmla="*/ 5 w 3296"/>
                <a:gd name="T51" fmla="*/ 7 h 1178"/>
                <a:gd name="T52" fmla="*/ 0 w 3296"/>
                <a:gd name="T53" fmla="*/ 7 h 1178"/>
                <a:gd name="T54" fmla="*/ 0 w 3296"/>
                <a:gd name="T55" fmla="*/ 6 h 117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96" h="1178">
                  <a:moveTo>
                    <a:pt x="9" y="1127"/>
                  </a:moveTo>
                  <a:lnTo>
                    <a:pt x="240" y="2"/>
                  </a:lnTo>
                  <a:lnTo>
                    <a:pt x="2656" y="2"/>
                  </a:lnTo>
                  <a:lnTo>
                    <a:pt x="2566" y="436"/>
                  </a:lnTo>
                  <a:lnTo>
                    <a:pt x="2830" y="436"/>
                  </a:lnTo>
                  <a:lnTo>
                    <a:pt x="2922" y="0"/>
                  </a:lnTo>
                  <a:lnTo>
                    <a:pt x="3296" y="2"/>
                  </a:lnTo>
                  <a:lnTo>
                    <a:pt x="3052" y="1176"/>
                  </a:lnTo>
                  <a:lnTo>
                    <a:pt x="2678" y="1176"/>
                  </a:lnTo>
                  <a:lnTo>
                    <a:pt x="2772" y="714"/>
                  </a:lnTo>
                  <a:lnTo>
                    <a:pt x="2510" y="716"/>
                  </a:lnTo>
                  <a:lnTo>
                    <a:pt x="2412" y="1176"/>
                  </a:lnTo>
                  <a:lnTo>
                    <a:pt x="2026" y="1176"/>
                  </a:lnTo>
                  <a:lnTo>
                    <a:pt x="2206" y="298"/>
                  </a:lnTo>
                  <a:lnTo>
                    <a:pt x="1860" y="300"/>
                  </a:lnTo>
                  <a:lnTo>
                    <a:pt x="1680" y="1176"/>
                  </a:lnTo>
                  <a:lnTo>
                    <a:pt x="1284" y="1178"/>
                  </a:lnTo>
                  <a:lnTo>
                    <a:pt x="1468" y="299"/>
                  </a:lnTo>
                  <a:lnTo>
                    <a:pt x="582" y="298"/>
                  </a:lnTo>
                  <a:lnTo>
                    <a:pt x="548" y="452"/>
                  </a:lnTo>
                  <a:lnTo>
                    <a:pt x="1095" y="454"/>
                  </a:lnTo>
                  <a:lnTo>
                    <a:pt x="1040" y="716"/>
                  </a:lnTo>
                  <a:lnTo>
                    <a:pt x="496" y="714"/>
                  </a:lnTo>
                  <a:lnTo>
                    <a:pt x="464" y="872"/>
                  </a:lnTo>
                  <a:lnTo>
                    <a:pt x="1030" y="872"/>
                  </a:lnTo>
                  <a:lnTo>
                    <a:pt x="968" y="1176"/>
                  </a:lnTo>
                  <a:lnTo>
                    <a:pt x="0" y="1178"/>
                  </a:lnTo>
                  <a:lnTo>
                    <a:pt x="9" y="1127"/>
                  </a:lnTo>
                  <a:close/>
                </a:path>
              </a:pathLst>
            </a:custGeom>
            <a:solidFill>
              <a:srgbClr val="777777"/>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lIns="92075" tIns="46038" rIns="92075" bIns="46038"/>
            <a:lstStyle/>
            <a:p>
              <a:endParaRPr lang="en-GB"/>
            </a:p>
          </p:txBody>
        </p:sp>
        <p:sp>
          <p:nvSpPr>
            <p:cNvPr id="11" name="Text Box 4107"/>
            <p:cNvSpPr txBox="1">
              <a:spLocks noChangeArrowheads="1"/>
            </p:cNvSpPr>
            <p:nvPr userDrawn="1"/>
          </p:nvSpPr>
          <p:spPr bwMode="auto">
            <a:xfrm>
              <a:off x="532" y="3698"/>
              <a:ext cx="4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46038" rIns="92075" bIns="46038">
              <a:spAutoFit/>
            </a:bodyPr>
            <a:lstStyle>
              <a:lvl1pPr marL="285750" indent="-285750">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spcBef>
                  <a:spcPct val="20000"/>
                </a:spcBef>
                <a:buClr>
                  <a:srgbClr val="FF9933"/>
                </a:buClr>
                <a:buSzPct val="115000"/>
                <a:buFont typeface="Wingdings" pitchFamily="2" charset="2"/>
                <a:buNone/>
                <a:defRPr/>
              </a:pPr>
              <a:r>
                <a:rPr kumimoji="0" lang="en-US" altLang="nl-NL" sz="1800" b="1" i="1" smtClean="0">
                  <a:solidFill>
                    <a:srgbClr val="777777"/>
                  </a:solidFill>
                  <a:latin typeface="ETH Light" pitchFamily="2" charset="0"/>
                </a:rPr>
                <a:t>Zürich</a:t>
              </a:r>
            </a:p>
          </p:txBody>
        </p:sp>
      </p:grpSp>
      <p:sp>
        <p:nvSpPr>
          <p:cNvPr id="234498" name="Rectangle 1026"/>
          <p:cNvSpPr>
            <a:spLocks noGrp="1" noChangeArrowheads="1"/>
          </p:cNvSpPr>
          <p:nvPr>
            <p:ph type="ctrTitle"/>
          </p:nvPr>
        </p:nvSpPr>
        <p:spPr>
          <a:xfrm>
            <a:off x="179388" y="2976563"/>
            <a:ext cx="6553200" cy="1905000"/>
          </a:xfrm>
          <a:noFill/>
        </p:spPr>
        <p:txBody>
          <a:bodyPr tIns="47887" rIns="0" bIns="47887" anchor="b"/>
          <a:lstStyle>
            <a:lvl1pPr algn="r" defTabSz="957263">
              <a:lnSpc>
                <a:spcPct val="100000"/>
              </a:lnSpc>
              <a:defRPr sz="4400" b="1"/>
            </a:lvl1pPr>
          </a:lstStyle>
          <a:p>
            <a:r>
              <a:rPr lang="en-US"/>
              <a:t>Titel</a:t>
            </a:r>
          </a:p>
        </p:txBody>
      </p:sp>
      <p:sp>
        <p:nvSpPr>
          <p:cNvPr id="234499" name="Rectangle 1027"/>
          <p:cNvSpPr>
            <a:spLocks noGrp="1" noChangeArrowheads="1"/>
          </p:cNvSpPr>
          <p:nvPr>
            <p:ph type="subTitle" idx="1"/>
          </p:nvPr>
        </p:nvSpPr>
        <p:spPr>
          <a:xfrm>
            <a:off x="179388" y="4992688"/>
            <a:ext cx="6553200" cy="1316037"/>
          </a:xfrm>
        </p:spPr>
        <p:txBody>
          <a:bodyPr tIns="47887" bIns="47887" anchor="b"/>
          <a:lstStyle>
            <a:lvl1pPr marL="0" indent="0" algn="r" defTabSz="957263">
              <a:buClr>
                <a:srgbClr val="5F5F5F"/>
              </a:buClr>
              <a:buFontTx/>
              <a:buNone/>
              <a:defRPr b="1" i="1">
                <a:solidFill>
                  <a:srgbClr val="BE7882"/>
                </a:solidFill>
              </a:defRPr>
            </a:lvl1pPr>
          </a:lstStyle>
          <a:p>
            <a:endParaRPr lang="en-US"/>
          </a:p>
        </p:txBody>
      </p:sp>
    </p:spTree>
    <p:extLst>
      <p:ext uri="{BB962C8B-B14F-4D97-AF65-F5344CB8AC3E}">
        <p14:creationId xmlns:p14="http://schemas.microsoft.com/office/powerpoint/2010/main" val="3632752635"/>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Footer Placeholder 3"/>
          <p:cNvSpPr>
            <a:spLocks noGrp="1"/>
          </p:cNvSpPr>
          <p:nvPr>
            <p:ph type="ftr" sz="quarter" idx="10"/>
          </p:nvPr>
        </p:nvSpPr>
        <p:spPr/>
        <p:txBody>
          <a:bodyPr/>
          <a:lstStyle>
            <a:lvl1pPr>
              <a:defRPr/>
            </a:lvl1pPr>
          </a:lstStyle>
          <a:p>
            <a:pPr>
              <a:defRPr/>
            </a:pPr>
            <a:r>
              <a:rPr lang="en-US"/>
              <a:t>3 - Mobile Robot Kinematics</a:t>
            </a:r>
          </a:p>
        </p:txBody>
      </p:sp>
      <p:sp>
        <p:nvSpPr>
          <p:cNvPr id="5" name="Slide Number Placeholder 4"/>
          <p:cNvSpPr>
            <a:spLocks noGrp="1"/>
          </p:cNvSpPr>
          <p:nvPr>
            <p:ph type="sldNum" sz="quarter" idx="11"/>
          </p:nvPr>
        </p:nvSpPr>
        <p:spPr/>
        <p:txBody>
          <a:bodyPr/>
          <a:lstStyle>
            <a:lvl1pPr eaLnBrk="0" hangingPunct="0">
              <a:defRPr sz="1400" b="0"/>
            </a:lvl1pPr>
          </a:lstStyle>
          <a:p>
            <a:pPr>
              <a:defRPr/>
            </a:pPr>
            <a:r>
              <a:rPr lang="en-US"/>
              <a:t>3</a:t>
            </a:r>
          </a:p>
          <a:p>
            <a:pPr>
              <a:defRPr/>
            </a:pPr>
            <a:fld id="{6707D71B-E4A0-4A11-B3E3-2D7B421BE7F5}" type="slidenum">
              <a:rPr lang="en-US"/>
              <a:pPr>
                <a:defRPr/>
              </a:pPr>
              <a:t>‹#›</a:t>
            </a:fld>
            <a:endParaRPr lang="en-US"/>
          </a:p>
        </p:txBody>
      </p:sp>
    </p:spTree>
    <p:extLst>
      <p:ext uri="{BB962C8B-B14F-4D97-AF65-F5344CB8AC3E}">
        <p14:creationId xmlns:p14="http://schemas.microsoft.com/office/powerpoint/2010/main" val="92033380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460375"/>
            <a:ext cx="2185987" cy="6208713"/>
          </a:xfrm>
        </p:spPr>
        <p:txBody>
          <a:bodyPr vert="eaVert"/>
          <a:lstStyle/>
          <a:p>
            <a:r>
              <a:rPr lang="en-US" smtClean="0"/>
              <a:t>Click to edit Master title style</a:t>
            </a:r>
            <a:endParaRPr lang="de-CH"/>
          </a:p>
        </p:txBody>
      </p:sp>
      <p:sp>
        <p:nvSpPr>
          <p:cNvPr id="3" name="Vertical Text Placeholder 2"/>
          <p:cNvSpPr>
            <a:spLocks noGrp="1"/>
          </p:cNvSpPr>
          <p:nvPr>
            <p:ph type="body" orient="vert" idx="1"/>
          </p:nvPr>
        </p:nvSpPr>
        <p:spPr>
          <a:xfrm>
            <a:off x="395288" y="460375"/>
            <a:ext cx="6410325" cy="62087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Footer Placeholder 3"/>
          <p:cNvSpPr>
            <a:spLocks noGrp="1"/>
          </p:cNvSpPr>
          <p:nvPr>
            <p:ph type="ftr" sz="quarter" idx="10"/>
          </p:nvPr>
        </p:nvSpPr>
        <p:spPr/>
        <p:txBody>
          <a:bodyPr/>
          <a:lstStyle>
            <a:lvl1pPr>
              <a:defRPr/>
            </a:lvl1pPr>
          </a:lstStyle>
          <a:p>
            <a:pPr>
              <a:defRPr/>
            </a:pPr>
            <a:r>
              <a:rPr lang="en-US"/>
              <a:t>3 - Mobile Robot Kinematics</a:t>
            </a:r>
          </a:p>
        </p:txBody>
      </p:sp>
      <p:sp>
        <p:nvSpPr>
          <p:cNvPr id="5" name="Slide Number Placeholder 4"/>
          <p:cNvSpPr>
            <a:spLocks noGrp="1"/>
          </p:cNvSpPr>
          <p:nvPr>
            <p:ph type="sldNum" sz="quarter" idx="11"/>
          </p:nvPr>
        </p:nvSpPr>
        <p:spPr/>
        <p:txBody>
          <a:bodyPr/>
          <a:lstStyle>
            <a:lvl1pPr eaLnBrk="0" hangingPunct="0">
              <a:defRPr sz="1400" b="0"/>
            </a:lvl1pPr>
          </a:lstStyle>
          <a:p>
            <a:pPr>
              <a:defRPr/>
            </a:pPr>
            <a:r>
              <a:rPr lang="en-US"/>
              <a:t>3</a:t>
            </a:r>
          </a:p>
          <a:p>
            <a:pPr>
              <a:defRPr/>
            </a:pPr>
            <a:fld id="{57CF05D1-1487-4223-8931-F6AE4E2127F4}" type="slidenum">
              <a:rPr lang="en-US"/>
              <a:pPr>
                <a:defRPr/>
              </a:pPr>
              <a:t>‹#›</a:t>
            </a:fld>
            <a:endParaRPr lang="en-US"/>
          </a:p>
        </p:txBody>
      </p:sp>
    </p:spTree>
    <p:extLst>
      <p:ext uri="{BB962C8B-B14F-4D97-AF65-F5344CB8AC3E}">
        <p14:creationId xmlns:p14="http://schemas.microsoft.com/office/powerpoint/2010/main" val="311852416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95288" y="460375"/>
            <a:ext cx="8748712" cy="62087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3" name="Footer Placeholder 2"/>
          <p:cNvSpPr>
            <a:spLocks noGrp="1"/>
          </p:cNvSpPr>
          <p:nvPr>
            <p:ph type="ftr" sz="quarter" idx="10"/>
          </p:nvPr>
        </p:nvSpPr>
        <p:spPr/>
        <p:txBody>
          <a:bodyPr/>
          <a:lstStyle>
            <a:lvl1pPr>
              <a:defRPr/>
            </a:lvl1pPr>
          </a:lstStyle>
          <a:p>
            <a:pPr>
              <a:defRPr/>
            </a:pPr>
            <a:r>
              <a:rPr lang="en-US"/>
              <a:t>3 - Mobile Robot Kinematics</a:t>
            </a:r>
          </a:p>
        </p:txBody>
      </p:sp>
      <p:sp>
        <p:nvSpPr>
          <p:cNvPr id="4" name="Slide Number Placeholder 3"/>
          <p:cNvSpPr>
            <a:spLocks noGrp="1"/>
          </p:cNvSpPr>
          <p:nvPr>
            <p:ph type="sldNum" sz="quarter" idx="11"/>
          </p:nvPr>
        </p:nvSpPr>
        <p:spPr/>
        <p:txBody>
          <a:bodyPr/>
          <a:lstStyle>
            <a:lvl1pPr eaLnBrk="0" hangingPunct="0">
              <a:defRPr sz="1400" b="0"/>
            </a:lvl1pPr>
          </a:lstStyle>
          <a:p>
            <a:pPr>
              <a:defRPr/>
            </a:pPr>
            <a:r>
              <a:rPr lang="en-US"/>
              <a:t>3</a:t>
            </a:r>
          </a:p>
          <a:p>
            <a:pPr>
              <a:defRPr/>
            </a:pPr>
            <a:fld id="{1E300015-AFBB-48C2-814F-8B0BC8655AD6}" type="slidenum">
              <a:rPr lang="en-US"/>
              <a:pPr>
                <a:defRPr/>
              </a:pPr>
              <a:t>‹#›</a:t>
            </a:fld>
            <a:endParaRPr lang="en-US"/>
          </a:p>
        </p:txBody>
      </p:sp>
    </p:spTree>
    <p:extLst>
      <p:ext uri="{BB962C8B-B14F-4D97-AF65-F5344CB8AC3E}">
        <p14:creationId xmlns:p14="http://schemas.microsoft.com/office/powerpoint/2010/main" val="417159970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576263" y="460375"/>
            <a:ext cx="8567737" cy="447675"/>
          </a:xfrm>
        </p:spPr>
        <p:txBody>
          <a:bodyPr/>
          <a:lstStyle/>
          <a:p>
            <a:r>
              <a:rPr lang="en-US" smtClean="0"/>
              <a:t>Click to edit Master title style</a:t>
            </a:r>
            <a:endParaRPr lang="de-CH"/>
          </a:p>
        </p:txBody>
      </p:sp>
      <p:sp>
        <p:nvSpPr>
          <p:cNvPr id="3" name="ClipArt Placeholder 2"/>
          <p:cNvSpPr>
            <a:spLocks noGrp="1"/>
          </p:cNvSpPr>
          <p:nvPr>
            <p:ph type="clipArt" sz="half" idx="1"/>
          </p:nvPr>
        </p:nvSpPr>
        <p:spPr>
          <a:xfrm>
            <a:off x="395288" y="1019175"/>
            <a:ext cx="4221162" cy="5649913"/>
          </a:xfrm>
        </p:spPr>
        <p:txBody>
          <a:bodyPr/>
          <a:lstStyle/>
          <a:p>
            <a:pPr lvl="0"/>
            <a:endParaRPr lang="de-CH" noProof="0" smtClean="0"/>
          </a:p>
        </p:txBody>
      </p:sp>
      <p:sp>
        <p:nvSpPr>
          <p:cNvPr id="4" name="Text Placeholder 3"/>
          <p:cNvSpPr>
            <a:spLocks noGrp="1"/>
          </p:cNvSpPr>
          <p:nvPr>
            <p:ph type="body" sz="half" idx="2"/>
          </p:nvPr>
        </p:nvSpPr>
        <p:spPr>
          <a:xfrm>
            <a:off x="4768850" y="1019175"/>
            <a:ext cx="4222750" cy="5649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Footer Placeholder 4"/>
          <p:cNvSpPr>
            <a:spLocks noGrp="1"/>
          </p:cNvSpPr>
          <p:nvPr>
            <p:ph type="ftr" sz="quarter" idx="10"/>
          </p:nvPr>
        </p:nvSpPr>
        <p:spPr/>
        <p:txBody>
          <a:bodyPr/>
          <a:lstStyle>
            <a:lvl1pPr>
              <a:defRPr/>
            </a:lvl1pPr>
          </a:lstStyle>
          <a:p>
            <a:pPr>
              <a:defRPr/>
            </a:pPr>
            <a:r>
              <a:rPr lang="en-US"/>
              <a:t>3 - Mobile Robot Kinematics</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t>3</a:t>
            </a:r>
          </a:p>
          <a:p>
            <a:pPr>
              <a:defRPr/>
            </a:pPr>
            <a:fld id="{4FFD82ED-B208-43DB-9AAB-61FA6D71D483}" type="slidenum">
              <a:rPr lang="en-US"/>
              <a:pPr>
                <a:defRPr/>
              </a:pPr>
              <a:t>‹#›</a:t>
            </a:fld>
            <a:endParaRPr lang="en-US"/>
          </a:p>
        </p:txBody>
      </p:sp>
    </p:spTree>
    <p:extLst>
      <p:ext uri="{BB962C8B-B14F-4D97-AF65-F5344CB8AC3E}">
        <p14:creationId xmlns:p14="http://schemas.microsoft.com/office/powerpoint/2010/main" val="195565021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Footer Placeholder 3"/>
          <p:cNvSpPr>
            <a:spLocks noGrp="1"/>
          </p:cNvSpPr>
          <p:nvPr>
            <p:ph type="ftr" sz="quarter" idx="10"/>
          </p:nvPr>
        </p:nvSpPr>
        <p:spPr/>
        <p:txBody>
          <a:bodyPr/>
          <a:lstStyle>
            <a:lvl1pPr>
              <a:defRPr/>
            </a:lvl1pPr>
          </a:lstStyle>
          <a:p>
            <a:pPr>
              <a:defRPr/>
            </a:pPr>
            <a:r>
              <a:rPr lang="en-US"/>
              <a:t>3 - Mobile Robot Kinematics</a:t>
            </a:r>
          </a:p>
        </p:txBody>
      </p:sp>
      <p:sp>
        <p:nvSpPr>
          <p:cNvPr id="5" name="Slide Number Placeholder 4"/>
          <p:cNvSpPr>
            <a:spLocks noGrp="1"/>
          </p:cNvSpPr>
          <p:nvPr>
            <p:ph type="sldNum" sz="quarter" idx="11"/>
          </p:nvPr>
        </p:nvSpPr>
        <p:spPr/>
        <p:txBody>
          <a:bodyPr/>
          <a:lstStyle>
            <a:lvl1pPr eaLnBrk="0" hangingPunct="0">
              <a:defRPr sz="1400" b="0"/>
            </a:lvl1pPr>
          </a:lstStyle>
          <a:p>
            <a:pPr>
              <a:defRPr/>
            </a:pPr>
            <a:r>
              <a:rPr lang="en-US"/>
              <a:t>3</a:t>
            </a:r>
          </a:p>
          <a:p>
            <a:pPr>
              <a:defRPr/>
            </a:pPr>
            <a:fld id="{7C39971E-A113-4AF9-9C03-5D1D6BC6B887}" type="slidenum">
              <a:rPr lang="en-US"/>
              <a:pPr>
                <a:defRPr/>
              </a:pPr>
              <a:t>‹#›</a:t>
            </a:fld>
            <a:endParaRPr lang="en-US"/>
          </a:p>
        </p:txBody>
      </p:sp>
    </p:spTree>
    <p:extLst>
      <p:ext uri="{BB962C8B-B14F-4D97-AF65-F5344CB8AC3E}">
        <p14:creationId xmlns:p14="http://schemas.microsoft.com/office/powerpoint/2010/main" val="336728961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pPr>
              <a:defRPr/>
            </a:pPr>
            <a:r>
              <a:rPr lang="en-US"/>
              <a:t>3 - Mobile Robot Kinematics</a:t>
            </a:r>
          </a:p>
        </p:txBody>
      </p:sp>
      <p:sp>
        <p:nvSpPr>
          <p:cNvPr id="5" name="Slide Number Placeholder 4"/>
          <p:cNvSpPr>
            <a:spLocks noGrp="1"/>
          </p:cNvSpPr>
          <p:nvPr>
            <p:ph type="sldNum" sz="quarter" idx="11"/>
          </p:nvPr>
        </p:nvSpPr>
        <p:spPr/>
        <p:txBody>
          <a:bodyPr/>
          <a:lstStyle>
            <a:lvl1pPr eaLnBrk="0" hangingPunct="0">
              <a:defRPr sz="1400" b="0"/>
            </a:lvl1pPr>
          </a:lstStyle>
          <a:p>
            <a:pPr>
              <a:defRPr/>
            </a:pPr>
            <a:r>
              <a:rPr lang="en-US"/>
              <a:t>3</a:t>
            </a:r>
          </a:p>
          <a:p>
            <a:pPr>
              <a:defRPr/>
            </a:pPr>
            <a:fld id="{645EC171-07C3-4BB6-883E-BB2F5B9BDD67}" type="slidenum">
              <a:rPr lang="en-US"/>
              <a:pPr>
                <a:defRPr/>
              </a:pPr>
              <a:t>‹#›</a:t>
            </a:fld>
            <a:endParaRPr lang="en-US"/>
          </a:p>
        </p:txBody>
      </p:sp>
    </p:spTree>
    <p:extLst>
      <p:ext uri="{BB962C8B-B14F-4D97-AF65-F5344CB8AC3E}">
        <p14:creationId xmlns:p14="http://schemas.microsoft.com/office/powerpoint/2010/main" val="58094759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sz="half" idx="1"/>
          </p:nvPr>
        </p:nvSpPr>
        <p:spPr>
          <a:xfrm>
            <a:off x="395288" y="1019175"/>
            <a:ext cx="4221162" cy="564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768850" y="1019175"/>
            <a:ext cx="4222750" cy="564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Footer Placeholder 4"/>
          <p:cNvSpPr>
            <a:spLocks noGrp="1"/>
          </p:cNvSpPr>
          <p:nvPr>
            <p:ph type="ftr" sz="quarter" idx="10"/>
          </p:nvPr>
        </p:nvSpPr>
        <p:spPr/>
        <p:txBody>
          <a:bodyPr/>
          <a:lstStyle>
            <a:lvl1pPr>
              <a:defRPr/>
            </a:lvl1pPr>
          </a:lstStyle>
          <a:p>
            <a:pPr>
              <a:defRPr/>
            </a:pPr>
            <a:r>
              <a:rPr lang="en-US"/>
              <a:t>3 - Mobile Robot Kinematics</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t>3</a:t>
            </a:r>
          </a:p>
          <a:p>
            <a:pPr>
              <a:defRPr/>
            </a:pPr>
            <a:fld id="{520FD6DB-E40C-4C9F-B0B5-D1F0D9E6639D}" type="slidenum">
              <a:rPr lang="en-US"/>
              <a:pPr>
                <a:defRPr/>
              </a:pPr>
              <a:t>‹#›</a:t>
            </a:fld>
            <a:endParaRPr lang="en-US"/>
          </a:p>
        </p:txBody>
      </p:sp>
    </p:spTree>
    <p:extLst>
      <p:ext uri="{BB962C8B-B14F-4D97-AF65-F5344CB8AC3E}">
        <p14:creationId xmlns:p14="http://schemas.microsoft.com/office/powerpoint/2010/main" val="293294270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7" name="Footer Placeholder 6"/>
          <p:cNvSpPr>
            <a:spLocks noGrp="1"/>
          </p:cNvSpPr>
          <p:nvPr>
            <p:ph type="ftr" sz="quarter" idx="10"/>
          </p:nvPr>
        </p:nvSpPr>
        <p:spPr/>
        <p:txBody>
          <a:bodyPr/>
          <a:lstStyle>
            <a:lvl1pPr>
              <a:defRPr/>
            </a:lvl1pPr>
          </a:lstStyle>
          <a:p>
            <a:pPr>
              <a:defRPr/>
            </a:pPr>
            <a:r>
              <a:rPr lang="en-US"/>
              <a:t>3 - Mobile Robot Kinematics</a:t>
            </a:r>
          </a:p>
        </p:txBody>
      </p:sp>
      <p:sp>
        <p:nvSpPr>
          <p:cNvPr id="8" name="Slide Number Placeholder 7"/>
          <p:cNvSpPr>
            <a:spLocks noGrp="1"/>
          </p:cNvSpPr>
          <p:nvPr>
            <p:ph type="sldNum" sz="quarter" idx="11"/>
          </p:nvPr>
        </p:nvSpPr>
        <p:spPr/>
        <p:txBody>
          <a:bodyPr/>
          <a:lstStyle>
            <a:lvl1pPr eaLnBrk="0" hangingPunct="0">
              <a:defRPr sz="1400" b="0"/>
            </a:lvl1pPr>
          </a:lstStyle>
          <a:p>
            <a:pPr>
              <a:defRPr/>
            </a:pPr>
            <a:r>
              <a:rPr lang="en-US"/>
              <a:t>3</a:t>
            </a:r>
          </a:p>
          <a:p>
            <a:pPr>
              <a:defRPr/>
            </a:pPr>
            <a:fld id="{B8244380-8127-4E72-88FC-367AC1363434}" type="slidenum">
              <a:rPr lang="en-US"/>
              <a:pPr>
                <a:defRPr/>
              </a:pPr>
              <a:t>‹#›</a:t>
            </a:fld>
            <a:endParaRPr lang="en-US"/>
          </a:p>
        </p:txBody>
      </p:sp>
    </p:spTree>
    <p:extLst>
      <p:ext uri="{BB962C8B-B14F-4D97-AF65-F5344CB8AC3E}">
        <p14:creationId xmlns:p14="http://schemas.microsoft.com/office/powerpoint/2010/main" val="178760013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Footer Placeholder 2"/>
          <p:cNvSpPr>
            <a:spLocks noGrp="1"/>
          </p:cNvSpPr>
          <p:nvPr>
            <p:ph type="ftr" sz="quarter" idx="10"/>
          </p:nvPr>
        </p:nvSpPr>
        <p:spPr/>
        <p:txBody>
          <a:bodyPr/>
          <a:lstStyle>
            <a:lvl1pPr>
              <a:defRPr/>
            </a:lvl1pPr>
          </a:lstStyle>
          <a:p>
            <a:pPr>
              <a:defRPr/>
            </a:pPr>
            <a:r>
              <a:rPr lang="en-US"/>
              <a:t>3 - Mobile Robot Kinematics</a:t>
            </a:r>
          </a:p>
        </p:txBody>
      </p:sp>
      <p:sp>
        <p:nvSpPr>
          <p:cNvPr id="4" name="Slide Number Placeholder 3"/>
          <p:cNvSpPr>
            <a:spLocks noGrp="1"/>
          </p:cNvSpPr>
          <p:nvPr>
            <p:ph type="sldNum" sz="quarter" idx="11"/>
          </p:nvPr>
        </p:nvSpPr>
        <p:spPr/>
        <p:txBody>
          <a:bodyPr/>
          <a:lstStyle>
            <a:lvl1pPr eaLnBrk="0" hangingPunct="0">
              <a:defRPr sz="1400" b="0"/>
            </a:lvl1pPr>
          </a:lstStyle>
          <a:p>
            <a:pPr>
              <a:defRPr/>
            </a:pPr>
            <a:r>
              <a:rPr lang="en-US"/>
              <a:t>3</a:t>
            </a:r>
          </a:p>
          <a:p>
            <a:pPr>
              <a:defRPr/>
            </a:pPr>
            <a:fld id="{EC4E1EF7-EDFE-4D90-840C-B6D39134C909}" type="slidenum">
              <a:rPr lang="en-US"/>
              <a:pPr>
                <a:defRPr/>
              </a:pPr>
              <a:t>‹#›</a:t>
            </a:fld>
            <a:endParaRPr lang="en-US"/>
          </a:p>
        </p:txBody>
      </p:sp>
    </p:spTree>
    <p:extLst>
      <p:ext uri="{BB962C8B-B14F-4D97-AF65-F5344CB8AC3E}">
        <p14:creationId xmlns:p14="http://schemas.microsoft.com/office/powerpoint/2010/main" val="271271886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US"/>
              <a:t>3 - Mobile Robot Kinematics</a:t>
            </a:r>
          </a:p>
        </p:txBody>
      </p:sp>
      <p:sp>
        <p:nvSpPr>
          <p:cNvPr id="3" name="Slide Number Placeholder 2"/>
          <p:cNvSpPr>
            <a:spLocks noGrp="1"/>
          </p:cNvSpPr>
          <p:nvPr>
            <p:ph type="sldNum" sz="quarter" idx="11"/>
          </p:nvPr>
        </p:nvSpPr>
        <p:spPr/>
        <p:txBody>
          <a:bodyPr/>
          <a:lstStyle>
            <a:lvl1pPr eaLnBrk="0" hangingPunct="0">
              <a:defRPr sz="1400" b="0"/>
            </a:lvl1pPr>
          </a:lstStyle>
          <a:p>
            <a:pPr>
              <a:defRPr/>
            </a:pPr>
            <a:r>
              <a:rPr lang="en-US"/>
              <a:t>3</a:t>
            </a:r>
          </a:p>
          <a:p>
            <a:pPr>
              <a:defRPr/>
            </a:pPr>
            <a:fld id="{72FC8E1F-0529-4123-B7B4-DBF09B790BA4}" type="slidenum">
              <a:rPr lang="en-US"/>
              <a:pPr>
                <a:defRPr/>
              </a:pPr>
              <a:t>‹#›</a:t>
            </a:fld>
            <a:endParaRPr lang="en-US"/>
          </a:p>
        </p:txBody>
      </p:sp>
    </p:spTree>
    <p:extLst>
      <p:ext uri="{BB962C8B-B14F-4D97-AF65-F5344CB8AC3E}">
        <p14:creationId xmlns:p14="http://schemas.microsoft.com/office/powerpoint/2010/main" val="375554949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t>3 - Mobile Robot Kinematics</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t>3</a:t>
            </a:r>
          </a:p>
          <a:p>
            <a:pPr>
              <a:defRPr/>
            </a:pPr>
            <a:fld id="{480ABC05-602D-46ED-8369-1B8CFA910364}" type="slidenum">
              <a:rPr lang="en-US"/>
              <a:pPr>
                <a:defRPr/>
              </a:pPr>
              <a:t>‹#›</a:t>
            </a:fld>
            <a:endParaRPr lang="en-US"/>
          </a:p>
        </p:txBody>
      </p:sp>
    </p:spTree>
    <p:extLst>
      <p:ext uri="{BB962C8B-B14F-4D97-AF65-F5344CB8AC3E}">
        <p14:creationId xmlns:p14="http://schemas.microsoft.com/office/powerpoint/2010/main" val="2829522447"/>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t>3 - Mobile Robot Kinematics</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t>3</a:t>
            </a:r>
          </a:p>
          <a:p>
            <a:pPr>
              <a:defRPr/>
            </a:pPr>
            <a:fld id="{8A3DA2E4-4014-4FD2-BE9E-BA0176023516}" type="slidenum">
              <a:rPr lang="en-US"/>
              <a:pPr>
                <a:defRPr/>
              </a:pPr>
              <a:t>‹#›</a:t>
            </a:fld>
            <a:endParaRPr lang="en-US"/>
          </a:p>
        </p:txBody>
      </p:sp>
    </p:spTree>
    <p:extLst>
      <p:ext uri="{BB962C8B-B14F-4D97-AF65-F5344CB8AC3E}">
        <p14:creationId xmlns:p14="http://schemas.microsoft.com/office/powerpoint/2010/main" val="225426588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Grp="1" noChangeArrowheads="1"/>
          </p:cNvSpPr>
          <p:nvPr>
            <p:ph type="title"/>
          </p:nvPr>
        </p:nvSpPr>
        <p:spPr bwMode="auto">
          <a:xfrm>
            <a:off x="576263" y="460375"/>
            <a:ext cx="8567737" cy="44767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90000" rIns="91440" bIns="45720" numCol="1" anchor="ctr" anchorCtr="0" compatLnSpc="1">
            <a:prstTxWarp prst="textNoShape">
              <a:avLst/>
            </a:prstTxWarp>
            <a:spAutoFit/>
          </a:bodyPr>
          <a:lstStyle/>
          <a:p>
            <a:pPr lvl="0"/>
            <a:r>
              <a:rPr lang="en-US" altLang="nl-NL" smtClean="0"/>
              <a:t>Folien Titel</a:t>
            </a:r>
          </a:p>
        </p:txBody>
      </p:sp>
      <p:sp>
        <p:nvSpPr>
          <p:cNvPr id="1027" name="Rectangle 2"/>
          <p:cNvSpPr>
            <a:spLocks noGrp="1" noChangeArrowheads="1"/>
          </p:cNvSpPr>
          <p:nvPr>
            <p:ph type="body" idx="1"/>
          </p:nvPr>
        </p:nvSpPr>
        <p:spPr bwMode="auto">
          <a:xfrm>
            <a:off x="395288" y="1019175"/>
            <a:ext cx="8596312" cy="564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038" rIns="0" bIns="46038" numCol="1" anchor="t" anchorCtr="0" compatLnSpc="1">
            <a:prstTxWarp prst="textNoShape">
              <a:avLst/>
            </a:prstTxWarp>
          </a:bodyPr>
          <a:lstStyle/>
          <a:p>
            <a:pPr lvl="0"/>
            <a:r>
              <a:rPr lang="en-US" altLang="nl-NL" smtClean="0"/>
              <a:t>Klicken Sie, um die Formate des Vorlagentextes zu bearbeiten und einen neuen Text</a:t>
            </a:r>
          </a:p>
          <a:p>
            <a:pPr lvl="1"/>
            <a:r>
              <a:rPr lang="en-US" altLang="nl-NL" smtClean="0"/>
              <a:t>Zweite Ebene falls diese länger ist als eine Linie wird ein Umbruch vorgenommen und wie sieht der dann aus, wie?</a:t>
            </a:r>
          </a:p>
          <a:p>
            <a:pPr lvl="2"/>
            <a:r>
              <a:rPr lang="en-US" altLang="nl-NL" smtClean="0"/>
              <a:t>Dritte Ebene</a:t>
            </a:r>
          </a:p>
          <a:p>
            <a:pPr lvl="3"/>
            <a:r>
              <a:rPr lang="en-US" altLang="nl-NL" smtClean="0"/>
              <a:t>Vierte Ebene</a:t>
            </a:r>
          </a:p>
        </p:txBody>
      </p:sp>
      <p:sp>
        <p:nvSpPr>
          <p:cNvPr id="233492" name="Rectangle 20"/>
          <p:cNvSpPr>
            <a:spLocks noGrp="1" noChangeArrowheads="1"/>
          </p:cNvSpPr>
          <p:nvPr>
            <p:ph type="ftr" sz="quarter" idx="3"/>
          </p:nvPr>
        </p:nvSpPr>
        <p:spPr bwMode="auto">
          <a:xfrm>
            <a:off x="2339975" y="42863"/>
            <a:ext cx="6804025" cy="361950"/>
          </a:xfrm>
          <a:prstGeom prst="rect">
            <a:avLst/>
          </a:prstGeom>
          <a:noFill/>
          <a:ln w="19050">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600" i="1">
                <a:latin typeface="+mn-lt"/>
              </a:defRPr>
            </a:lvl1pPr>
          </a:lstStyle>
          <a:p>
            <a:pPr>
              <a:defRPr/>
            </a:pPr>
            <a:r>
              <a:rPr lang="en-US"/>
              <a:t>3 - Mobile Robot Kinematics</a:t>
            </a:r>
          </a:p>
        </p:txBody>
      </p:sp>
      <p:sp>
        <p:nvSpPr>
          <p:cNvPr id="1029" name="AutoShape 14"/>
          <p:cNvSpPr>
            <a:spLocks noChangeArrowheads="1"/>
          </p:cNvSpPr>
          <p:nvPr/>
        </p:nvSpPr>
        <p:spPr bwMode="auto">
          <a:xfrm>
            <a:off x="0" y="0"/>
            <a:ext cx="576263" cy="908050"/>
          </a:xfrm>
          <a:prstGeom prst="homePlate">
            <a:avLst>
              <a:gd name="adj" fmla="val 0"/>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6800" tIns="46038" rIns="92075" bIns="46038"/>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defRPr/>
            </a:pPr>
            <a:endParaRPr kumimoji="0" lang="de-CH" altLang="nl-NL" sz="2400" smtClean="0">
              <a:solidFill>
                <a:schemeClr val="bg1"/>
              </a:solidFill>
            </a:endParaRPr>
          </a:p>
        </p:txBody>
      </p:sp>
      <p:sp>
        <p:nvSpPr>
          <p:cNvPr id="1030" name="Text Box 26"/>
          <p:cNvSpPr txBox="1">
            <a:spLocks noChangeArrowheads="1"/>
          </p:cNvSpPr>
          <p:nvPr userDrawn="1"/>
        </p:nvSpPr>
        <p:spPr bwMode="auto">
          <a:xfrm>
            <a:off x="6662738" y="6619875"/>
            <a:ext cx="24050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defRPr/>
            </a:pPr>
            <a:r>
              <a:rPr lang="en-US" altLang="nl-NL" sz="1200" i="1" smtClean="0">
                <a:latin typeface="Arial" charset="0"/>
              </a:rPr>
              <a:t>© R. Siegwart, ETH Zurich - ASL</a:t>
            </a:r>
          </a:p>
        </p:txBody>
      </p:sp>
      <p:sp>
        <p:nvSpPr>
          <p:cNvPr id="233502" name="Rectangle 30"/>
          <p:cNvSpPr>
            <a:spLocks noGrp="1" noChangeArrowheads="1"/>
          </p:cNvSpPr>
          <p:nvPr>
            <p:ph type="sldNum" sz="quarter" idx="4"/>
          </p:nvPr>
        </p:nvSpPr>
        <p:spPr bwMode="auto">
          <a:xfrm>
            <a:off x="-36513" y="268288"/>
            <a:ext cx="647701" cy="6397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2000" b="1" i="1">
                <a:solidFill>
                  <a:schemeClr val="bg1"/>
                </a:solidFill>
                <a:latin typeface="+mn-lt"/>
              </a:defRPr>
            </a:lvl1pPr>
          </a:lstStyle>
          <a:p>
            <a:pPr>
              <a:defRPr/>
            </a:pPr>
            <a:r>
              <a:rPr lang="en-US"/>
              <a:t>3</a:t>
            </a:r>
          </a:p>
          <a:p>
            <a:pPr>
              <a:defRPr/>
            </a:pPr>
            <a:fld id="{8DD9EAD7-FCC2-43B3-81AD-0BFB218A7E0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Lst>
  <p:transition spd="med"/>
  <p:hf hdr="0" dt="0"/>
  <p:txStyles>
    <p:titleStyle>
      <a:lvl1pPr marL="84138" indent="-84138" algn="l" defTabSz="762000" rtl="0" eaLnBrk="0" fontAlgn="base" hangingPunct="0">
        <a:lnSpc>
          <a:spcPct val="85000"/>
        </a:lnSpc>
        <a:spcBef>
          <a:spcPct val="0"/>
        </a:spcBef>
        <a:spcAft>
          <a:spcPct val="0"/>
        </a:spcAft>
        <a:defRPr sz="2400">
          <a:solidFill>
            <a:schemeClr val="tx1"/>
          </a:solidFill>
          <a:latin typeface="+mj-lt"/>
          <a:ea typeface="+mj-ea"/>
          <a:cs typeface="+mj-cs"/>
        </a:defRPr>
      </a:lvl1pPr>
      <a:lvl2pPr marL="84138" indent="-84138" algn="l" defTabSz="762000" rtl="0" eaLnBrk="0" fontAlgn="base" hangingPunct="0">
        <a:lnSpc>
          <a:spcPct val="85000"/>
        </a:lnSpc>
        <a:spcBef>
          <a:spcPct val="0"/>
        </a:spcBef>
        <a:spcAft>
          <a:spcPct val="0"/>
        </a:spcAft>
        <a:defRPr sz="2400">
          <a:solidFill>
            <a:schemeClr val="tx1"/>
          </a:solidFill>
          <a:latin typeface="Arial" charset="0"/>
        </a:defRPr>
      </a:lvl2pPr>
      <a:lvl3pPr marL="84138" indent="-84138" algn="l" defTabSz="762000" rtl="0" eaLnBrk="0" fontAlgn="base" hangingPunct="0">
        <a:lnSpc>
          <a:spcPct val="85000"/>
        </a:lnSpc>
        <a:spcBef>
          <a:spcPct val="0"/>
        </a:spcBef>
        <a:spcAft>
          <a:spcPct val="0"/>
        </a:spcAft>
        <a:defRPr sz="2400">
          <a:solidFill>
            <a:schemeClr val="tx1"/>
          </a:solidFill>
          <a:latin typeface="Arial" charset="0"/>
        </a:defRPr>
      </a:lvl3pPr>
      <a:lvl4pPr marL="84138" indent="-84138" algn="l" defTabSz="762000" rtl="0" eaLnBrk="0" fontAlgn="base" hangingPunct="0">
        <a:lnSpc>
          <a:spcPct val="85000"/>
        </a:lnSpc>
        <a:spcBef>
          <a:spcPct val="0"/>
        </a:spcBef>
        <a:spcAft>
          <a:spcPct val="0"/>
        </a:spcAft>
        <a:defRPr sz="2400">
          <a:solidFill>
            <a:schemeClr val="tx1"/>
          </a:solidFill>
          <a:latin typeface="Arial" charset="0"/>
        </a:defRPr>
      </a:lvl4pPr>
      <a:lvl5pPr marL="84138" indent="-84138" algn="l" defTabSz="762000" rtl="0" eaLnBrk="0" fontAlgn="base" hangingPunct="0">
        <a:lnSpc>
          <a:spcPct val="85000"/>
        </a:lnSpc>
        <a:spcBef>
          <a:spcPct val="0"/>
        </a:spcBef>
        <a:spcAft>
          <a:spcPct val="0"/>
        </a:spcAft>
        <a:defRPr sz="2400">
          <a:solidFill>
            <a:schemeClr val="tx1"/>
          </a:solidFill>
          <a:latin typeface="Arial" charset="0"/>
        </a:defRPr>
      </a:lvl5pPr>
      <a:lvl6pPr marL="541338" algn="l" defTabSz="762000" rtl="0" eaLnBrk="0" fontAlgn="base" hangingPunct="0">
        <a:lnSpc>
          <a:spcPct val="85000"/>
        </a:lnSpc>
        <a:spcBef>
          <a:spcPct val="0"/>
        </a:spcBef>
        <a:spcAft>
          <a:spcPct val="0"/>
        </a:spcAft>
        <a:defRPr sz="2400">
          <a:solidFill>
            <a:schemeClr val="tx1"/>
          </a:solidFill>
          <a:latin typeface="Arial" charset="0"/>
        </a:defRPr>
      </a:lvl6pPr>
      <a:lvl7pPr marL="998538" algn="l" defTabSz="762000" rtl="0" eaLnBrk="0" fontAlgn="base" hangingPunct="0">
        <a:lnSpc>
          <a:spcPct val="85000"/>
        </a:lnSpc>
        <a:spcBef>
          <a:spcPct val="0"/>
        </a:spcBef>
        <a:spcAft>
          <a:spcPct val="0"/>
        </a:spcAft>
        <a:defRPr sz="2400">
          <a:solidFill>
            <a:schemeClr val="tx1"/>
          </a:solidFill>
          <a:latin typeface="Arial" charset="0"/>
        </a:defRPr>
      </a:lvl7pPr>
      <a:lvl8pPr marL="1455738" algn="l" defTabSz="762000" rtl="0" eaLnBrk="0" fontAlgn="base" hangingPunct="0">
        <a:lnSpc>
          <a:spcPct val="85000"/>
        </a:lnSpc>
        <a:spcBef>
          <a:spcPct val="0"/>
        </a:spcBef>
        <a:spcAft>
          <a:spcPct val="0"/>
        </a:spcAft>
        <a:defRPr sz="2400">
          <a:solidFill>
            <a:schemeClr val="tx1"/>
          </a:solidFill>
          <a:latin typeface="Arial" charset="0"/>
        </a:defRPr>
      </a:lvl8pPr>
      <a:lvl9pPr marL="1912938" algn="l" defTabSz="762000" rtl="0" eaLnBrk="0" fontAlgn="base" hangingPunct="0">
        <a:lnSpc>
          <a:spcPct val="85000"/>
        </a:lnSpc>
        <a:spcBef>
          <a:spcPct val="0"/>
        </a:spcBef>
        <a:spcAft>
          <a:spcPct val="0"/>
        </a:spcAft>
        <a:defRPr sz="2400">
          <a:solidFill>
            <a:schemeClr val="tx1"/>
          </a:solidFill>
          <a:latin typeface="Arial" charset="0"/>
        </a:defRPr>
      </a:lvl9pPr>
    </p:titleStyle>
    <p:bodyStyle>
      <a:lvl1pPr marL="174625" indent="-174625" algn="l" defTabSz="762000" rtl="0" eaLnBrk="0" fontAlgn="base" hangingPunct="0">
        <a:spcBef>
          <a:spcPct val="10000"/>
        </a:spcBef>
        <a:spcAft>
          <a:spcPct val="10000"/>
        </a:spcAft>
        <a:buClr>
          <a:srgbClr val="FF0066"/>
        </a:buClr>
        <a:buFont typeface="Wingdings" pitchFamily="2" charset="2"/>
        <a:buChar char="§"/>
        <a:defRPr sz="2000">
          <a:solidFill>
            <a:schemeClr val="tx1"/>
          </a:solidFill>
          <a:latin typeface="+mn-lt"/>
          <a:ea typeface="+mn-ea"/>
          <a:cs typeface="+mn-cs"/>
        </a:defRPr>
      </a:lvl1pPr>
      <a:lvl2pPr marL="536575" indent="-182563" algn="l" defTabSz="762000" rtl="0" eaLnBrk="0" fontAlgn="base" hangingPunct="0">
        <a:spcBef>
          <a:spcPct val="10000"/>
        </a:spcBef>
        <a:spcAft>
          <a:spcPct val="10000"/>
        </a:spcAft>
        <a:buClr>
          <a:srgbClr val="003366"/>
        </a:buClr>
        <a:buFont typeface="Wingdings" pitchFamily="2" charset="2"/>
        <a:buChar char="§"/>
        <a:defRPr>
          <a:solidFill>
            <a:schemeClr val="tx1"/>
          </a:solidFill>
          <a:latin typeface="+mn-lt"/>
        </a:defRPr>
      </a:lvl2pPr>
      <a:lvl3pPr marL="900113" indent="-184150" algn="l" defTabSz="762000" rtl="0" eaLnBrk="0" fontAlgn="base" hangingPunct="0">
        <a:spcBef>
          <a:spcPct val="10000"/>
        </a:spcBef>
        <a:spcAft>
          <a:spcPct val="10000"/>
        </a:spcAft>
        <a:buChar char="•"/>
        <a:defRPr sz="1600">
          <a:solidFill>
            <a:schemeClr val="tx1"/>
          </a:solidFill>
          <a:latin typeface="+mn-lt"/>
        </a:defRPr>
      </a:lvl3pPr>
      <a:lvl4pPr marL="1262063" indent="-182563" algn="l" defTabSz="762000" rtl="0" eaLnBrk="0" fontAlgn="base" hangingPunct="0">
        <a:spcBef>
          <a:spcPct val="10000"/>
        </a:spcBef>
        <a:spcAft>
          <a:spcPct val="10000"/>
        </a:spcAft>
        <a:buChar char="•"/>
        <a:defRPr sz="1600">
          <a:solidFill>
            <a:schemeClr val="tx1"/>
          </a:solidFill>
          <a:latin typeface="+mn-lt"/>
        </a:defRPr>
      </a:lvl4pPr>
      <a:lvl5pPr marL="2895600" indent="-228600" algn="l" defTabSz="762000" rtl="0" eaLnBrk="0" fontAlgn="base" hangingPunct="0">
        <a:spcBef>
          <a:spcPct val="20000"/>
        </a:spcBef>
        <a:spcAft>
          <a:spcPct val="0"/>
        </a:spcAft>
        <a:buChar char="•"/>
        <a:defRPr sz="2000">
          <a:solidFill>
            <a:schemeClr val="tx1"/>
          </a:solidFill>
          <a:latin typeface="Helvetica" pitchFamily="34" charset="0"/>
        </a:defRPr>
      </a:lvl5pPr>
      <a:lvl6pPr marL="3352800" indent="-228600" algn="l" defTabSz="762000" rtl="0" eaLnBrk="0" fontAlgn="base" hangingPunct="0">
        <a:spcBef>
          <a:spcPct val="20000"/>
        </a:spcBef>
        <a:spcAft>
          <a:spcPct val="0"/>
        </a:spcAft>
        <a:buChar char="•"/>
        <a:defRPr sz="2000">
          <a:solidFill>
            <a:schemeClr val="tx1"/>
          </a:solidFill>
          <a:latin typeface="Helvetica" pitchFamily="34" charset="0"/>
        </a:defRPr>
      </a:lvl6pPr>
      <a:lvl7pPr marL="3810000" indent="-228600" algn="l" defTabSz="762000" rtl="0" eaLnBrk="0" fontAlgn="base" hangingPunct="0">
        <a:spcBef>
          <a:spcPct val="20000"/>
        </a:spcBef>
        <a:spcAft>
          <a:spcPct val="0"/>
        </a:spcAft>
        <a:buChar char="•"/>
        <a:defRPr sz="2000">
          <a:solidFill>
            <a:schemeClr val="tx1"/>
          </a:solidFill>
          <a:latin typeface="Helvetica" pitchFamily="34" charset="0"/>
        </a:defRPr>
      </a:lvl7pPr>
      <a:lvl8pPr marL="4267200" indent="-228600" algn="l" defTabSz="762000" rtl="0" eaLnBrk="0" fontAlgn="base" hangingPunct="0">
        <a:spcBef>
          <a:spcPct val="20000"/>
        </a:spcBef>
        <a:spcAft>
          <a:spcPct val="0"/>
        </a:spcAft>
        <a:buChar char="•"/>
        <a:defRPr sz="2000">
          <a:solidFill>
            <a:schemeClr val="tx1"/>
          </a:solidFill>
          <a:latin typeface="Helvetica" pitchFamily="34" charset="0"/>
        </a:defRPr>
      </a:lvl8pPr>
      <a:lvl9pPr marL="4724400" indent="-228600" algn="l" defTabSz="762000" rtl="0" eaLnBrk="0" fontAlgn="base" hangingPunct="0">
        <a:spcBef>
          <a:spcPct val="20000"/>
        </a:spcBef>
        <a:spcAft>
          <a:spcPct val="0"/>
        </a:spcAft>
        <a:buChar char="•"/>
        <a:defRPr sz="2000">
          <a:solidFill>
            <a:schemeClr val="tx1"/>
          </a:solidFill>
          <a:latin typeface="Helvetica"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openxmlformats.org/officeDocument/2006/relationships/image" Target="../media/image57.wmf"/><Relationship Id="rId13" Type="http://schemas.openxmlformats.org/officeDocument/2006/relationships/oleObject" Target="../embeddings/oleObject23.bin"/><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59.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6.w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58.wmf"/><Relationship Id="rId4" Type="http://schemas.openxmlformats.org/officeDocument/2006/relationships/image" Target="../media/image55.wmf"/><Relationship Id="rId9" Type="http://schemas.openxmlformats.org/officeDocument/2006/relationships/oleObject" Target="../embeddings/oleObject21.bin"/><Relationship Id="rId14" Type="http://schemas.openxmlformats.org/officeDocument/2006/relationships/image" Target="../media/image60.wmf"/></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16.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65.wmf"/><Relationship Id="rId5" Type="http://schemas.openxmlformats.org/officeDocument/2006/relationships/oleObject" Target="../embeddings/oleObject25.bin"/><Relationship Id="rId4" Type="http://schemas.openxmlformats.org/officeDocument/2006/relationships/image" Target="../media/image64.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oleObject" Target="../embeddings/oleObject32.bin"/><Relationship Id="rId3" Type="http://schemas.openxmlformats.org/officeDocument/2006/relationships/notesSlide" Target="../notesSlides/notesSlide12.xml"/><Relationship Id="rId7" Type="http://schemas.openxmlformats.org/officeDocument/2006/relationships/image" Target="../media/image68.wmf"/><Relationship Id="rId12" Type="http://schemas.openxmlformats.org/officeDocument/2006/relationships/oleObject" Target="../embeddings/oleObject31.bin"/><Relationship Id="rId17" Type="http://schemas.openxmlformats.org/officeDocument/2006/relationships/image" Target="../media/image72.wmf"/><Relationship Id="rId2" Type="http://schemas.openxmlformats.org/officeDocument/2006/relationships/slideLayout" Target="../slideLayouts/slideLayout2.xml"/><Relationship Id="rId16" Type="http://schemas.openxmlformats.org/officeDocument/2006/relationships/oleObject" Target="../embeddings/oleObject34.bin"/><Relationship Id="rId1" Type="http://schemas.openxmlformats.org/officeDocument/2006/relationships/vmlDrawing" Target="../drawings/vmlDrawing8.vml"/><Relationship Id="rId6" Type="http://schemas.openxmlformats.org/officeDocument/2006/relationships/oleObject" Target="../embeddings/oleObject28.bin"/><Relationship Id="rId11" Type="http://schemas.openxmlformats.org/officeDocument/2006/relationships/image" Target="../media/image70.wmf"/><Relationship Id="rId5" Type="http://schemas.openxmlformats.org/officeDocument/2006/relationships/image" Target="../media/image67.wmf"/><Relationship Id="rId15" Type="http://schemas.openxmlformats.org/officeDocument/2006/relationships/oleObject" Target="../embeddings/oleObject33.bin"/><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69.wmf"/><Relationship Id="rId14" Type="http://schemas.openxmlformats.org/officeDocument/2006/relationships/image" Target="../media/image71.wmf"/></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78.wmf"/><Relationship Id="rId18" Type="http://schemas.openxmlformats.org/officeDocument/2006/relationships/oleObject" Target="../embeddings/oleObject42.bin"/><Relationship Id="rId3" Type="http://schemas.openxmlformats.org/officeDocument/2006/relationships/notesSlide" Target="../notesSlides/notesSlide14.xml"/><Relationship Id="rId21" Type="http://schemas.openxmlformats.org/officeDocument/2006/relationships/image" Target="../media/image69.wmf"/><Relationship Id="rId7" Type="http://schemas.openxmlformats.org/officeDocument/2006/relationships/image" Target="../media/image75.wmf"/><Relationship Id="rId12" Type="http://schemas.openxmlformats.org/officeDocument/2006/relationships/oleObject" Target="../embeddings/oleObject39.bin"/><Relationship Id="rId17" Type="http://schemas.openxmlformats.org/officeDocument/2006/relationships/image" Target="../media/image67.wmf"/><Relationship Id="rId2" Type="http://schemas.openxmlformats.org/officeDocument/2006/relationships/slideLayout" Target="../slideLayouts/slideLayout2.xml"/><Relationship Id="rId16" Type="http://schemas.openxmlformats.org/officeDocument/2006/relationships/oleObject" Target="../embeddings/oleObject41.bin"/><Relationship Id="rId20" Type="http://schemas.openxmlformats.org/officeDocument/2006/relationships/oleObject" Target="../embeddings/oleObject43.bin"/><Relationship Id="rId1" Type="http://schemas.openxmlformats.org/officeDocument/2006/relationships/vmlDrawing" Target="../drawings/vmlDrawing9.vml"/><Relationship Id="rId6" Type="http://schemas.openxmlformats.org/officeDocument/2006/relationships/oleObject" Target="../embeddings/oleObject36.bin"/><Relationship Id="rId11" Type="http://schemas.openxmlformats.org/officeDocument/2006/relationships/image" Target="../media/image77.wmf"/><Relationship Id="rId5" Type="http://schemas.openxmlformats.org/officeDocument/2006/relationships/image" Target="../media/image74.wmf"/><Relationship Id="rId15" Type="http://schemas.openxmlformats.org/officeDocument/2006/relationships/image" Target="../media/image79.wmf"/><Relationship Id="rId10" Type="http://schemas.openxmlformats.org/officeDocument/2006/relationships/oleObject" Target="../embeddings/oleObject38.bin"/><Relationship Id="rId19" Type="http://schemas.openxmlformats.org/officeDocument/2006/relationships/image" Target="../media/image68.wmf"/><Relationship Id="rId4" Type="http://schemas.openxmlformats.org/officeDocument/2006/relationships/oleObject" Target="../embeddings/oleObject35.bin"/><Relationship Id="rId9" Type="http://schemas.openxmlformats.org/officeDocument/2006/relationships/image" Target="../media/image76.wmf"/><Relationship Id="rId14" Type="http://schemas.openxmlformats.org/officeDocument/2006/relationships/oleObject" Target="../embeddings/oleObject40.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notesSlide" Target="../notesSlides/notesSlide15.xml"/><Relationship Id="rId7"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45.bin"/><Relationship Id="rId5" Type="http://schemas.openxmlformats.org/officeDocument/2006/relationships/image" Target="../media/image80.wmf"/><Relationship Id="rId4" Type="http://schemas.openxmlformats.org/officeDocument/2006/relationships/oleObject" Target="../embeddings/oleObject44.bin"/><Relationship Id="rId9" Type="http://schemas.openxmlformats.org/officeDocument/2006/relationships/image" Target="../media/image82.wmf"/></Relationships>
</file>

<file path=ppt/slides/_rels/slide22.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47.bin"/><Relationship Id="rId7" Type="http://schemas.openxmlformats.org/officeDocument/2006/relationships/oleObject" Target="../embeddings/oleObject49.bin"/><Relationship Id="rId12" Type="http://schemas.openxmlformats.org/officeDocument/2006/relationships/image" Target="../media/image87.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84.wmf"/><Relationship Id="rId11" Type="http://schemas.openxmlformats.org/officeDocument/2006/relationships/oleObject" Target="../embeddings/oleObject51.bin"/><Relationship Id="rId5" Type="http://schemas.openxmlformats.org/officeDocument/2006/relationships/oleObject" Target="../embeddings/oleObject48.bin"/><Relationship Id="rId10" Type="http://schemas.openxmlformats.org/officeDocument/2006/relationships/image" Target="../media/image86.wmf"/><Relationship Id="rId4" Type="http://schemas.openxmlformats.org/officeDocument/2006/relationships/image" Target="../media/image83.wmf"/><Relationship Id="rId9" Type="http://schemas.openxmlformats.org/officeDocument/2006/relationships/oleObject" Target="../embeddings/oleObject50.bin"/></Relationships>
</file>

<file path=ppt/slides/_rels/slide2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slideLayout" Target="../slideLayouts/slideLayout2.xml"/><Relationship Id="rId7" Type="http://schemas.openxmlformats.org/officeDocument/2006/relationships/image" Target="../media/image87.wmf"/><Relationship Id="rId2" Type="http://schemas.openxmlformats.org/officeDocument/2006/relationships/video" Target="file:///\\fnwi-storage.ic.uva.nl\avinge1\_Kunstmatige%20Intelligentie\Education\Autonomous%20Mobile%20Robots\AMR_lecture_slides%20+%20additions\3%20-%20Kinematics%20video's\Borenstein.wmv" TargetMode="External"/><Relationship Id="rId1" Type="http://schemas.openxmlformats.org/officeDocument/2006/relationships/vmlDrawing" Target="../drawings/vmlDrawing12.vml"/><Relationship Id="rId6" Type="http://schemas.openxmlformats.org/officeDocument/2006/relationships/oleObject" Target="../embeddings/oleObject52.bin"/><Relationship Id="rId5" Type="http://schemas.openxmlformats.org/officeDocument/2006/relationships/image" Target="../media/image88.png"/><Relationship Id="rId4"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notesSlide" Target="../notesSlides/notesSlide19.xml"/><Relationship Id="rId7" Type="http://schemas.openxmlformats.org/officeDocument/2006/relationships/image" Target="../media/image93.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54.bin"/><Relationship Id="rId5" Type="http://schemas.openxmlformats.org/officeDocument/2006/relationships/image" Target="../media/image92.wmf"/><Relationship Id="rId4" Type="http://schemas.openxmlformats.org/officeDocument/2006/relationships/oleObject" Target="../embeddings/oleObject53.bin"/><Relationship Id="rId9" Type="http://schemas.openxmlformats.org/officeDocument/2006/relationships/image" Target="../media/image94.wmf"/></Relationships>
</file>

<file path=ppt/slides/_rels/slide27.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vmlDrawing" Target="../drawings/vmlDrawing14.vml"/><Relationship Id="rId5" Type="http://schemas.openxmlformats.org/officeDocument/2006/relationships/image" Target="../media/image96.wmf"/><Relationship Id="rId4" Type="http://schemas.openxmlformats.org/officeDocument/2006/relationships/oleObject" Target="../embeddings/oleObject56.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video" Target="../media/media1.mpg"/><Relationship Id="rId7" Type="http://schemas.openxmlformats.org/officeDocument/2006/relationships/image" Target="../media/image99.jpeg"/><Relationship Id="rId2" Type="http://schemas.microsoft.com/office/2007/relationships/media" Target="../media/media1.mpg"/><Relationship Id="rId1" Type="http://schemas.openxmlformats.org/officeDocument/2006/relationships/vmlDrawing" Target="../drawings/vmlDrawing15.vml"/><Relationship Id="rId6" Type="http://schemas.openxmlformats.org/officeDocument/2006/relationships/image" Target="../media/image98.png"/><Relationship Id="rId5" Type="http://schemas.openxmlformats.org/officeDocument/2006/relationships/notesSlide" Target="../notesSlides/notesSlide21.xml"/><Relationship Id="rId10" Type="http://schemas.openxmlformats.org/officeDocument/2006/relationships/image" Target="../media/image100.png"/><Relationship Id="rId4" Type="http://schemas.openxmlformats.org/officeDocument/2006/relationships/slideLayout" Target="../slideLayouts/slideLayout2.xml"/><Relationship Id="rId9" Type="http://schemas.openxmlformats.org/officeDocument/2006/relationships/image" Target="../media/image97.png"/></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7.wmf"/><Relationship Id="rId18" Type="http://schemas.openxmlformats.org/officeDocument/2006/relationships/image" Target="../media/image10.wmf"/><Relationship Id="rId3" Type="http://schemas.openxmlformats.org/officeDocument/2006/relationships/notesSlide" Target="../notesSlides/notesSlide3.xml"/><Relationship Id="rId7" Type="http://schemas.openxmlformats.org/officeDocument/2006/relationships/image" Target="../media/image4.wmf"/><Relationship Id="rId12" Type="http://schemas.openxmlformats.org/officeDocument/2006/relationships/oleObject" Target="../embeddings/oleObject5.bin"/><Relationship Id="rId17" Type="http://schemas.openxmlformats.org/officeDocument/2006/relationships/image" Target="../media/image9.wmf"/><Relationship Id="rId2" Type="http://schemas.openxmlformats.org/officeDocument/2006/relationships/slideLayout" Target="../slideLayouts/slideLayout2.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wmf"/><Relationship Id="rId5" Type="http://schemas.openxmlformats.org/officeDocument/2006/relationships/image" Target="../media/image3.wmf"/><Relationship Id="rId15" Type="http://schemas.openxmlformats.org/officeDocument/2006/relationships/image" Target="../media/image8.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wmf"/><Relationship Id="rId14" Type="http://schemas.openxmlformats.org/officeDocument/2006/relationships/oleObject" Target="../embeddings/oleObject6.bin"/></Relationships>
</file>

<file path=ppt/slides/_rels/slide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wmf"/><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109.wmf"/><Relationship Id="rId3" Type="http://schemas.openxmlformats.org/officeDocument/2006/relationships/image" Target="../media/image10.wmf"/><Relationship Id="rId7" Type="http://schemas.openxmlformats.org/officeDocument/2006/relationships/image" Target="../media/image106.wmf"/><Relationship Id="rId12"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59.bin"/><Relationship Id="rId11" Type="http://schemas.openxmlformats.org/officeDocument/2006/relationships/image" Target="../media/image108.wmf"/><Relationship Id="rId5" Type="http://schemas.openxmlformats.org/officeDocument/2006/relationships/image" Target="../media/image105.wmf"/><Relationship Id="rId10" Type="http://schemas.openxmlformats.org/officeDocument/2006/relationships/oleObject" Target="../embeddings/oleObject61.bin"/><Relationship Id="rId4" Type="http://schemas.openxmlformats.org/officeDocument/2006/relationships/oleObject" Target="../embeddings/oleObject58.bin"/><Relationship Id="rId9" Type="http://schemas.openxmlformats.org/officeDocument/2006/relationships/image" Target="../media/image107.wmf"/></Relationships>
</file>

<file path=ppt/slides/_rels/slide33.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oleObject" Target="../embeddings/oleObject63.bin"/><Relationship Id="rId7"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09.wmf"/><Relationship Id="rId5" Type="http://schemas.openxmlformats.org/officeDocument/2006/relationships/oleObject" Target="../embeddings/oleObject64.bin"/><Relationship Id="rId10" Type="http://schemas.openxmlformats.org/officeDocument/2006/relationships/image" Target="../media/image108.wmf"/><Relationship Id="rId4" Type="http://schemas.openxmlformats.org/officeDocument/2006/relationships/image" Target="../media/image106.wmf"/><Relationship Id="rId9" Type="http://schemas.openxmlformats.org/officeDocument/2006/relationships/oleObject" Target="../embeddings/oleObject66.bin"/></Relationships>
</file>

<file path=ppt/slides/_rels/slide3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15.wmf"/><Relationship Id="rId3" Type="http://schemas.openxmlformats.org/officeDocument/2006/relationships/notesSlide" Target="../notesSlides/notesSlide4.xml"/><Relationship Id="rId7" Type="http://schemas.openxmlformats.org/officeDocument/2006/relationships/image" Target="../media/image12.wmf"/><Relationship Id="rId12"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9.bin"/><Relationship Id="rId11" Type="http://schemas.openxmlformats.org/officeDocument/2006/relationships/image" Target="../media/image14.wmf"/><Relationship Id="rId5" Type="http://schemas.openxmlformats.org/officeDocument/2006/relationships/image" Target="../media/image11.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13.wmf"/><Relationship Id="rId14" Type="http://schemas.openxmlformats.org/officeDocument/2006/relationships/image" Target="../media/image16.wmf"/></Relationships>
</file>

<file path=ppt/slides/_rels/slide4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69.bin"/><Relationship Id="rId3" Type="http://schemas.openxmlformats.org/officeDocument/2006/relationships/image" Target="../media/image126.wmf"/><Relationship Id="rId7" Type="http://schemas.openxmlformats.org/officeDocument/2006/relationships/image" Target="../media/image124.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68.bin"/><Relationship Id="rId5" Type="http://schemas.openxmlformats.org/officeDocument/2006/relationships/image" Target="../media/image123.wmf"/><Relationship Id="rId4" Type="http://schemas.openxmlformats.org/officeDocument/2006/relationships/oleObject" Target="../embeddings/oleObject67.bin"/><Relationship Id="rId9" Type="http://schemas.openxmlformats.org/officeDocument/2006/relationships/image" Target="../media/image125.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72.bin"/><Relationship Id="rId3" Type="http://schemas.openxmlformats.org/officeDocument/2006/relationships/image" Target="../media/image130.png"/><Relationship Id="rId7" Type="http://schemas.openxmlformats.org/officeDocument/2006/relationships/image" Target="../media/image128.wmf"/><Relationship Id="rId2" Type="http://schemas.openxmlformats.org/officeDocument/2006/relationships/slideLayout" Target="../slideLayouts/slideLayout13.xml"/><Relationship Id="rId1" Type="http://schemas.openxmlformats.org/officeDocument/2006/relationships/vmlDrawing" Target="../drawings/vmlDrawing19.vml"/><Relationship Id="rId6" Type="http://schemas.openxmlformats.org/officeDocument/2006/relationships/oleObject" Target="../embeddings/oleObject71.bin"/><Relationship Id="rId5" Type="http://schemas.openxmlformats.org/officeDocument/2006/relationships/image" Target="../media/image127.wmf"/><Relationship Id="rId4" Type="http://schemas.openxmlformats.org/officeDocument/2006/relationships/oleObject" Target="../embeddings/oleObject70.bin"/><Relationship Id="rId9" Type="http://schemas.openxmlformats.org/officeDocument/2006/relationships/image" Target="../media/image129.wmf"/></Relationships>
</file>

<file path=ppt/slides/_rels/slide46.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0.png"/><Relationship Id="rId7" Type="http://schemas.openxmlformats.org/officeDocument/2006/relationships/image" Target="../media/image135.png"/><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image" Target="../media/image131.wmf"/><Relationship Id="rId4" Type="http://schemas.openxmlformats.org/officeDocument/2006/relationships/image" Target="../media/image132.png"/><Relationship Id="rId9" Type="http://schemas.openxmlformats.org/officeDocument/2006/relationships/oleObject" Target="../embeddings/oleObject73.bin"/></Relationships>
</file>

<file path=ppt/slides/_rels/slide47.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1.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0.png"/></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74.bin"/><Relationship Id="rId7" Type="http://schemas.openxmlformats.org/officeDocument/2006/relationships/image" Target="../media/image145.png"/><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wmf"/></Relationships>
</file>

<file path=ppt/slides/_rels/slide4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46.wmf"/><Relationship Id="rId5" Type="http://schemas.openxmlformats.org/officeDocument/2006/relationships/oleObject" Target="../embeddings/oleObject75.bin"/><Relationship Id="rId4" Type="http://schemas.openxmlformats.org/officeDocument/2006/relationships/image" Target="../media/image14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6.wmf"/><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77.bin"/><Relationship Id="rId3" Type="http://schemas.openxmlformats.org/officeDocument/2006/relationships/oleObject" Target="../embeddings/oleObject76.bin"/><Relationship Id="rId7" Type="http://schemas.openxmlformats.org/officeDocument/2006/relationships/image" Target="../media/image152.png"/><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wmf"/><Relationship Id="rId9" Type="http://schemas.openxmlformats.org/officeDocument/2006/relationships/image" Target="../media/image146.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notesSlide" Target="../notesSlides/notesSlide5.xml"/><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6.bin"/><Relationship Id="rId5" Type="http://schemas.openxmlformats.org/officeDocument/2006/relationships/image" Target="../media/image23.wmf"/><Relationship Id="rId4" Type="http://schemas.openxmlformats.org/officeDocument/2006/relationships/oleObject" Target="../embeddings/oleObject15.bin"/></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7.xml"/><Relationship Id="rId7" Type="http://schemas.openxmlformats.org/officeDocument/2006/relationships/image" Target="../media/image33.png"/><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oleObject" Target="../embeddings/oleObject17.bin"/></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2"/>
          <p:cNvSpPr>
            <a:spLocks noGrp="1" noChangeArrowheads="1"/>
          </p:cNvSpPr>
          <p:nvPr>
            <p:ph type="ctrTitle"/>
          </p:nvPr>
        </p:nvSpPr>
        <p:spPr>
          <a:noFill/>
          <a:extLst>
            <a:ext uri="{909E8E84-426E-40DD-AFC4-6F175D3DCCD1}">
              <a14:hiddenFill xmlns:a14="http://schemas.microsoft.com/office/drawing/2010/main">
                <a:solidFill>
                  <a:srgbClr val="EAEAEA"/>
                </a:solidFill>
              </a14:hiddenFill>
            </a:ext>
          </a:extLst>
        </p:spPr>
        <p:txBody>
          <a:bodyPr/>
          <a:lstStyle/>
          <a:p>
            <a:pPr marL="0" indent="84138"/>
            <a:r>
              <a:rPr lang="en-US" altLang="nl-NL" smtClean="0"/>
              <a:t>Mobile Robot Kinematics</a:t>
            </a:r>
          </a:p>
        </p:txBody>
      </p:sp>
      <p:sp>
        <p:nvSpPr>
          <p:cNvPr id="15363" name="Rectangle 33"/>
          <p:cNvSpPr>
            <a:spLocks noGrp="1" noChangeArrowheads="1"/>
          </p:cNvSpPr>
          <p:nvPr>
            <p:ph type="subTitle" idx="1"/>
          </p:nvPr>
        </p:nvSpPr>
        <p:spPr/>
        <p:txBody>
          <a:bodyPr/>
          <a:lstStyle/>
          <a:p>
            <a:r>
              <a:rPr lang="en-US" altLang="nl-NL" smtClean="0"/>
              <a:t>Requirements for Motion Control</a:t>
            </a:r>
          </a:p>
        </p:txBody>
      </p:sp>
      <p:grpSp>
        <p:nvGrpSpPr>
          <p:cNvPr id="15364" name="Group 60"/>
          <p:cNvGrpSpPr>
            <a:grpSpLocks/>
          </p:cNvGrpSpPr>
          <p:nvPr/>
        </p:nvGrpSpPr>
        <p:grpSpPr bwMode="auto">
          <a:xfrm>
            <a:off x="1908175" y="1341438"/>
            <a:ext cx="4819650" cy="1978025"/>
            <a:chOff x="1066" y="2057"/>
            <a:chExt cx="4207" cy="1594"/>
          </a:xfrm>
        </p:grpSpPr>
        <p:sp>
          <p:nvSpPr>
            <p:cNvPr id="15365" name="Line 61"/>
            <p:cNvSpPr>
              <a:spLocks noChangeShapeType="1"/>
            </p:cNvSpPr>
            <p:nvPr/>
          </p:nvSpPr>
          <p:spPr bwMode="auto">
            <a:xfrm flipH="1">
              <a:off x="2352" y="2304"/>
              <a:ext cx="1632"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GB"/>
            </a:p>
          </p:txBody>
        </p:sp>
        <p:sp>
          <p:nvSpPr>
            <p:cNvPr id="15366" name="Rectangle 62"/>
            <p:cNvSpPr>
              <a:spLocks noChangeArrowheads="1"/>
            </p:cNvSpPr>
            <p:nvPr/>
          </p:nvSpPr>
          <p:spPr bwMode="auto">
            <a:xfrm>
              <a:off x="4023" y="3149"/>
              <a:ext cx="1250" cy="50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15367" name="Rectangle 63"/>
            <p:cNvSpPr>
              <a:spLocks noChangeArrowheads="1"/>
            </p:cNvSpPr>
            <p:nvPr/>
          </p:nvSpPr>
          <p:spPr bwMode="auto">
            <a:xfrm>
              <a:off x="4023" y="2101"/>
              <a:ext cx="1250" cy="50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15368" name="Rectangle 64"/>
            <p:cNvSpPr>
              <a:spLocks noChangeArrowheads="1"/>
            </p:cNvSpPr>
            <p:nvPr/>
          </p:nvSpPr>
          <p:spPr bwMode="auto">
            <a:xfrm>
              <a:off x="1095" y="2101"/>
              <a:ext cx="1251" cy="50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15369" name="Rectangle 65"/>
            <p:cNvSpPr>
              <a:spLocks noChangeArrowheads="1"/>
            </p:cNvSpPr>
            <p:nvPr/>
          </p:nvSpPr>
          <p:spPr bwMode="auto">
            <a:xfrm>
              <a:off x="1095" y="3149"/>
              <a:ext cx="1251" cy="50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15370" name="Rectangle 66"/>
            <p:cNvSpPr>
              <a:spLocks noChangeArrowheads="1"/>
            </p:cNvSpPr>
            <p:nvPr/>
          </p:nvSpPr>
          <p:spPr bwMode="auto">
            <a:xfrm>
              <a:off x="3979" y="3105"/>
              <a:ext cx="1250" cy="502"/>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15371" name="Rectangle 67"/>
            <p:cNvSpPr>
              <a:spLocks noChangeArrowheads="1"/>
            </p:cNvSpPr>
            <p:nvPr/>
          </p:nvSpPr>
          <p:spPr bwMode="auto">
            <a:xfrm>
              <a:off x="3979" y="2057"/>
              <a:ext cx="1250" cy="502"/>
            </a:xfrm>
            <a:prstGeom prst="rect">
              <a:avLst/>
            </a:prstGeom>
            <a:solidFill>
              <a:srgbClr val="BE78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15372" name="Rectangle 68"/>
            <p:cNvSpPr>
              <a:spLocks noChangeArrowheads="1"/>
            </p:cNvSpPr>
            <p:nvPr/>
          </p:nvSpPr>
          <p:spPr bwMode="auto">
            <a:xfrm>
              <a:off x="1066" y="2057"/>
              <a:ext cx="1250" cy="502"/>
            </a:xfrm>
            <a:prstGeom prst="rect">
              <a:avLst/>
            </a:prstGeom>
            <a:solidFill>
              <a:srgbClr val="64A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15373" name="Rectangle 69"/>
            <p:cNvSpPr>
              <a:spLocks noChangeArrowheads="1"/>
            </p:cNvSpPr>
            <p:nvPr/>
          </p:nvSpPr>
          <p:spPr bwMode="auto">
            <a:xfrm>
              <a:off x="1066" y="3105"/>
              <a:ext cx="1250" cy="502"/>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1560646" name="Rectangle 70"/>
            <p:cNvSpPr>
              <a:spLocks noChangeArrowheads="1"/>
            </p:cNvSpPr>
            <p:nvPr/>
          </p:nvSpPr>
          <p:spPr bwMode="auto">
            <a:xfrm>
              <a:off x="2860" y="2144"/>
              <a:ext cx="553" cy="136"/>
            </a:xfrm>
            <a:prstGeom prst="rect">
              <a:avLst/>
            </a:prstGeom>
            <a:solidFill>
              <a:schemeClr val="bg1"/>
            </a:solidFill>
            <a:ln w="9525">
              <a:noFill/>
              <a:miter lim="800000"/>
              <a:headEnd/>
              <a:tailEnd/>
            </a:ln>
          </p:spPr>
          <p:txBody>
            <a:bodyPr wrap="none" lIns="0" tIns="0" rIns="0" bIns="0">
              <a:spAutoFit/>
            </a:bodyPr>
            <a:lstStyle/>
            <a:p>
              <a:pPr>
                <a:defRPr/>
              </a:pPr>
              <a:r>
                <a:rPr kumimoji="0" lang="en-US" sz="1100" dirty="0">
                  <a:solidFill>
                    <a:srgbClr val="000000"/>
                  </a:solidFill>
                  <a:latin typeface="Arial" charset="0"/>
                </a:rPr>
                <a:t>"Position" </a:t>
              </a:r>
              <a:endParaRPr kumimoji="0" lang="en-US" sz="1600" i="1" dirty="0">
                <a:solidFill>
                  <a:srgbClr val="3C0023"/>
                </a:solidFill>
                <a:effectLst>
                  <a:outerShdw blurRad="38100" dist="38100" dir="2700000" algn="tl">
                    <a:srgbClr val="C0C0C0"/>
                  </a:outerShdw>
                </a:effectLst>
                <a:latin typeface="Arial" charset="0"/>
              </a:endParaRPr>
            </a:p>
          </p:txBody>
        </p:sp>
        <p:sp>
          <p:nvSpPr>
            <p:cNvPr id="1560647" name="Rectangle 71"/>
            <p:cNvSpPr>
              <a:spLocks noChangeArrowheads="1"/>
            </p:cNvSpPr>
            <p:nvPr/>
          </p:nvSpPr>
          <p:spPr bwMode="auto">
            <a:xfrm>
              <a:off x="2830" y="2280"/>
              <a:ext cx="624" cy="137"/>
            </a:xfrm>
            <a:prstGeom prst="rect">
              <a:avLst/>
            </a:prstGeom>
            <a:solidFill>
              <a:schemeClr val="bg1"/>
            </a:solidFill>
            <a:ln w="9525">
              <a:noFill/>
              <a:miter lim="800000"/>
              <a:headEnd/>
              <a:tailEnd/>
            </a:ln>
          </p:spPr>
          <p:txBody>
            <a:bodyPr wrap="none" lIns="0" tIns="0" rIns="0" bIns="0">
              <a:spAutoFit/>
            </a:bodyPr>
            <a:lstStyle/>
            <a:p>
              <a:pPr>
                <a:defRPr/>
              </a:pPr>
              <a:r>
                <a:rPr kumimoji="0" lang="en-US" sz="1100" dirty="0">
                  <a:solidFill>
                    <a:srgbClr val="000000"/>
                  </a:solidFill>
                  <a:latin typeface="Arial" charset="0"/>
                </a:rPr>
                <a:t>Global Map</a:t>
              </a:r>
              <a:endParaRPr kumimoji="0" lang="en-US" sz="1600" i="1" dirty="0">
                <a:solidFill>
                  <a:srgbClr val="3C0023"/>
                </a:solidFill>
                <a:effectLst>
                  <a:outerShdw blurRad="38100" dist="38100" dir="2700000" algn="tl">
                    <a:srgbClr val="C0C0C0"/>
                  </a:outerShdw>
                </a:effectLst>
                <a:latin typeface="Arial" charset="0"/>
              </a:endParaRPr>
            </a:p>
          </p:txBody>
        </p:sp>
        <p:sp>
          <p:nvSpPr>
            <p:cNvPr id="1560648" name="Rectangle 72"/>
            <p:cNvSpPr>
              <a:spLocks noChangeArrowheads="1"/>
            </p:cNvSpPr>
            <p:nvPr/>
          </p:nvSpPr>
          <p:spPr bwMode="auto">
            <a:xfrm>
              <a:off x="1272" y="3222"/>
              <a:ext cx="800" cy="170"/>
            </a:xfrm>
            <a:prstGeom prst="rect">
              <a:avLst/>
            </a:prstGeom>
            <a:noFill/>
            <a:ln w="9525">
              <a:noFill/>
              <a:miter lim="800000"/>
              <a:headEnd/>
              <a:tailEnd/>
            </a:ln>
          </p:spPr>
          <p:txBody>
            <a:bodyPr wrap="none" lIns="0" tIns="0" rIns="0" bIns="0">
              <a:spAutoFit/>
            </a:bodyPr>
            <a:lstStyle/>
            <a:p>
              <a:pPr>
                <a:defRPr/>
              </a:pPr>
              <a:r>
                <a:rPr kumimoji="0" lang="en-US" b="1" dirty="0">
                  <a:solidFill>
                    <a:srgbClr val="000000"/>
                  </a:solidFill>
                  <a:latin typeface="Arial" charset="0"/>
                </a:rPr>
                <a:t>Perception</a:t>
              </a:r>
              <a:endParaRPr kumimoji="0" lang="en-US" sz="1600" i="1" dirty="0">
                <a:solidFill>
                  <a:srgbClr val="3C0023"/>
                </a:solidFill>
                <a:effectLst>
                  <a:outerShdw blurRad="38100" dist="38100" dir="2700000" algn="tl">
                    <a:srgbClr val="C0C0C0"/>
                  </a:outerShdw>
                </a:effectLst>
                <a:latin typeface="Arial" charset="0"/>
              </a:endParaRPr>
            </a:p>
          </p:txBody>
        </p:sp>
        <p:sp>
          <p:nvSpPr>
            <p:cNvPr id="1560649" name="Rectangle 73"/>
            <p:cNvSpPr>
              <a:spLocks noChangeArrowheads="1"/>
            </p:cNvSpPr>
            <p:nvPr/>
          </p:nvSpPr>
          <p:spPr bwMode="auto">
            <a:xfrm>
              <a:off x="4020" y="3222"/>
              <a:ext cx="1099" cy="170"/>
            </a:xfrm>
            <a:prstGeom prst="rect">
              <a:avLst/>
            </a:prstGeom>
            <a:noFill/>
            <a:ln w="9525">
              <a:noFill/>
              <a:miter lim="800000"/>
              <a:headEnd/>
              <a:tailEnd/>
            </a:ln>
          </p:spPr>
          <p:txBody>
            <a:bodyPr wrap="none" lIns="0" tIns="0" rIns="0" bIns="0">
              <a:spAutoFit/>
            </a:bodyPr>
            <a:lstStyle/>
            <a:p>
              <a:pPr>
                <a:defRPr/>
              </a:pPr>
              <a:r>
                <a:rPr kumimoji="0" lang="en-US" b="1" dirty="0">
                  <a:solidFill>
                    <a:srgbClr val="000000"/>
                  </a:solidFill>
                  <a:latin typeface="Arial" charset="0"/>
                </a:rPr>
                <a:t>Motion Control</a:t>
              </a:r>
              <a:endParaRPr kumimoji="0" lang="en-US" sz="1600" i="1" dirty="0">
                <a:solidFill>
                  <a:srgbClr val="3C0023"/>
                </a:solidFill>
                <a:effectLst>
                  <a:outerShdw blurRad="38100" dist="38100" dir="2700000" algn="tl">
                    <a:srgbClr val="C0C0C0"/>
                  </a:outerShdw>
                </a:effectLst>
                <a:latin typeface="Arial" charset="0"/>
              </a:endParaRPr>
            </a:p>
          </p:txBody>
        </p:sp>
        <p:sp>
          <p:nvSpPr>
            <p:cNvPr id="1560650" name="Rectangle 74"/>
            <p:cNvSpPr>
              <a:spLocks noChangeArrowheads="1"/>
            </p:cNvSpPr>
            <p:nvPr/>
          </p:nvSpPr>
          <p:spPr bwMode="auto">
            <a:xfrm>
              <a:off x="4230" y="2175"/>
              <a:ext cx="761" cy="171"/>
            </a:xfrm>
            <a:prstGeom prst="rect">
              <a:avLst/>
            </a:prstGeom>
            <a:noFill/>
            <a:ln w="9525">
              <a:noFill/>
              <a:miter lim="800000"/>
              <a:headEnd/>
              <a:tailEnd/>
            </a:ln>
          </p:spPr>
          <p:txBody>
            <a:bodyPr lIns="0" tIns="0" rIns="0" bIns="0">
              <a:spAutoFit/>
            </a:bodyPr>
            <a:lstStyle/>
            <a:p>
              <a:pPr>
                <a:defRPr/>
              </a:pPr>
              <a:r>
                <a:rPr kumimoji="0" lang="en-US" b="1" dirty="0">
                  <a:solidFill>
                    <a:srgbClr val="000000"/>
                  </a:solidFill>
                  <a:latin typeface="Arial" charset="0"/>
                </a:rPr>
                <a:t>Cognition</a:t>
              </a:r>
              <a:endParaRPr kumimoji="0" lang="en-US" sz="1600" i="1" dirty="0">
                <a:solidFill>
                  <a:srgbClr val="3C0023"/>
                </a:solidFill>
                <a:effectLst>
                  <a:outerShdw blurRad="38100" dist="38100" dir="2700000" algn="tl">
                    <a:srgbClr val="C0C0C0"/>
                  </a:outerShdw>
                </a:effectLst>
                <a:latin typeface="Arial" charset="0"/>
              </a:endParaRPr>
            </a:p>
          </p:txBody>
        </p:sp>
        <p:sp>
          <p:nvSpPr>
            <p:cNvPr id="15379" name="Freeform 75"/>
            <p:cNvSpPr>
              <a:spLocks/>
            </p:cNvSpPr>
            <p:nvPr/>
          </p:nvSpPr>
          <p:spPr bwMode="auto">
            <a:xfrm>
              <a:off x="2581" y="3105"/>
              <a:ext cx="1148" cy="546"/>
            </a:xfrm>
            <a:custGeom>
              <a:avLst/>
              <a:gdLst>
                <a:gd name="T0" fmla="*/ 88 w 1148"/>
                <a:gd name="T1" fmla="*/ 44 h 546"/>
                <a:gd name="T2" fmla="*/ 0 w 1148"/>
                <a:gd name="T3" fmla="*/ 74 h 546"/>
                <a:gd name="T4" fmla="*/ 15 w 1148"/>
                <a:gd name="T5" fmla="*/ 207 h 546"/>
                <a:gd name="T6" fmla="*/ 59 w 1148"/>
                <a:gd name="T7" fmla="*/ 369 h 546"/>
                <a:gd name="T8" fmla="*/ 177 w 1148"/>
                <a:gd name="T9" fmla="*/ 473 h 546"/>
                <a:gd name="T10" fmla="*/ 309 w 1148"/>
                <a:gd name="T11" fmla="*/ 546 h 546"/>
                <a:gd name="T12" fmla="*/ 530 w 1148"/>
                <a:gd name="T13" fmla="*/ 532 h 546"/>
                <a:gd name="T14" fmla="*/ 765 w 1148"/>
                <a:gd name="T15" fmla="*/ 502 h 546"/>
                <a:gd name="T16" fmla="*/ 942 w 1148"/>
                <a:gd name="T17" fmla="*/ 458 h 546"/>
                <a:gd name="T18" fmla="*/ 1089 w 1148"/>
                <a:gd name="T19" fmla="*/ 399 h 546"/>
                <a:gd name="T20" fmla="*/ 1133 w 1148"/>
                <a:gd name="T21" fmla="*/ 325 h 546"/>
                <a:gd name="T22" fmla="*/ 1148 w 1148"/>
                <a:gd name="T23" fmla="*/ 251 h 546"/>
                <a:gd name="T24" fmla="*/ 1148 w 1148"/>
                <a:gd name="T25" fmla="*/ 162 h 546"/>
                <a:gd name="T26" fmla="*/ 1148 w 1148"/>
                <a:gd name="T27" fmla="*/ 89 h 546"/>
                <a:gd name="T28" fmla="*/ 1118 w 1148"/>
                <a:gd name="T29" fmla="*/ 30 h 546"/>
                <a:gd name="T30" fmla="*/ 1059 w 1148"/>
                <a:gd name="T31" fmla="*/ 0 h 546"/>
                <a:gd name="T32" fmla="*/ 942 w 1148"/>
                <a:gd name="T33" fmla="*/ 15 h 546"/>
                <a:gd name="T34" fmla="*/ 809 w 1148"/>
                <a:gd name="T35" fmla="*/ 44 h 546"/>
                <a:gd name="T36" fmla="*/ 662 w 1148"/>
                <a:gd name="T37" fmla="*/ 30 h 546"/>
                <a:gd name="T38" fmla="*/ 530 w 1148"/>
                <a:gd name="T39" fmla="*/ 15 h 546"/>
                <a:gd name="T40" fmla="*/ 383 w 1148"/>
                <a:gd name="T41" fmla="*/ 15 h 546"/>
                <a:gd name="T42" fmla="*/ 236 w 1148"/>
                <a:gd name="T43" fmla="*/ 15 h 546"/>
                <a:gd name="T44" fmla="*/ 206 w 1148"/>
                <a:gd name="T45" fmla="*/ 30 h 546"/>
                <a:gd name="T46" fmla="*/ 177 w 1148"/>
                <a:gd name="T47" fmla="*/ 44 h 546"/>
                <a:gd name="T48" fmla="*/ 88 w 1148"/>
                <a:gd name="T49" fmla="*/ 44 h 5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48"/>
                <a:gd name="T76" fmla="*/ 0 h 546"/>
                <a:gd name="T77" fmla="*/ 1148 w 1148"/>
                <a:gd name="T78" fmla="*/ 546 h 54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48" h="546">
                  <a:moveTo>
                    <a:pt x="88" y="44"/>
                  </a:moveTo>
                  <a:lnTo>
                    <a:pt x="0" y="74"/>
                  </a:lnTo>
                  <a:lnTo>
                    <a:pt x="15" y="207"/>
                  </a:lnTo>
                  <a:lnTo>
                    <a:pt x="59" y="369"/>
                  </a:lnTo>
                  <a:lnTo>
                    <a:pt x="177" y="473"/>
                  </a:lnTo>
                  <a:lnTo>
                    <a:pt x="309" y="546"/>
                  </a:lnTo>
                  <a:lnTo>
                    <a:pt x="530" y="532"/>
                  </a:lnTo>
                  <a:lnTo>
                    <a:pt x="765" y="502"/>
                  </a:lnTo>
                  <a:lnTo>
                    <a:pt x="942" y="458"/>
                  </a:lnTo>
                  <a:lnTo>
                    <a:pt x="1089" y="399"/>
                  </a:lnTo>
                  <a:lnTo>
                    <a:pt x="1133" y="325"/>
                  </a:lnTo>
                  <a:lnTo>
                    <a:pt x="1148" y="251"/>
                  </a:lnTo>
                  <a:lnTo>
                    <a:pt x="1148" y="162"/>
                  </a:lnTo>
                  <a:lnTo>
                    <a:pt x="1148" y="89"/>
                  </a:lnTo>
                  <a:lnTo>
                    <a:pt x="1118" y="30"/>
                  </a:lnTo>
                  <a:lnTo>
                    <a:pt x="1059" y="0"/>
                  </a:lnTo>
                  <a:lnTo>
                    <a:pt x="942" y="15"/>
                  </a:lnTo>
                  <a:lnTo>
                    <a:pt x="809" y="44"/>
                  </a:lnTo>
                  <a:lnTo>
                    <a:pt x="662" y="30"/>
                  </a:lnTo>
                  <a:lnTo>
                    <a:pt x="530" y="15"/>
                  </a:lnTo>
                  <a:lnTo>
                    <a:pt x="383" y="15"/>
                  </a:lnTo>
                  <a:lnTo>
                    <a:pt x="236" y="15"/>
                  </a:lnTo>
                  <a:lnTo>
                    <a:pt x="206" y="30"/>
                  </a:lnTo>
                  <a:lnTo>
                    <a:pt x="177" y="44"/>
                  </a:lnTo>
                  <a:lnTo>
                    <a:pt x="88" y="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560652" name="Rectangle 76"/>
            <p:cNvSpPr>
              <a:spLocks noChangeArrowheads="1"/>
            </p:cNvSpPr>
            <p:nvPr/>
          </p:nvSpPr>
          <p:spPr bwMode="auto">
            <a:xfrm>
              <a:off x="2758" y="3180"/>
              <a:ext cx="754" cy="160"/>
            </a:xfrm>
            <a:prstGeom prst="rect">
              <a:avLst/>
            </a:prstGeom>
            <a:noFill/>
            <a:ln w="9525">
              <a:noFill/>
              <a:miter lim="800000"/>
              <a:headEnd/>
              <a:tailEnd/>
            </a:ln>
          </p:spPr>
          <p:txBody>
            <a:bodyPr wrap="none" lIns="0" tIns="0" rIns="0" bIns="0">
              <a:spAutoFit/>
            </a:bodyPr>
            <a:lstStyle/>
            <a:p>
              <a:pPr>
                <a:defRPr/>
              </a:pPr>
              <a:r>
                <a:rPr kumimoji="0" lang="en-US" sz="1300" b="1" dirty="0">
                  <a:solidFill>
                    <a:schemeClr val="bg1"/>
                  </a:solidFill>
                  <a:latin typeface="Arial" charset="0"/>
                </a:rPr>
                <a:t>Real</a:t>
              </a:r>
              <a:r>
                <a:rPr kumimoji="0" lang="en-US" sz="1300" b="1" dirty="0">
                  <a:solidFill>
                    <a:srgbClr val="000000"/>
                  </a:solidFill>
                  <a:latin typeface="Arial" charset="0"/>
                </a:rPr>
                <a:t> </a:t>
              </a:r>
              <a:r>
                <a:rPr kumimoji="0" lang="en-US" sz="1300" b="1" dirty="0">
                  <a:solidFill>
                    <a:schemeClr val="bg1"/>
                  </a:solidFill>
                  <a:latin typeface="Arial" charset="0"/>
                </a:rPr>
                <a:t>World</a:t>
              </a:r>
              <a:endParaRPr kumimoji="0" lang="en-US" sz="1600" i="1" dirty="0">
                <a:solidFill>
                  <a:schemeClr val="bg1"/>
                </a:solidFill>
                <a:effectLst>
                  <a:outerShdw blurRad="38100" dist="38100" dir="2700000" algn="tl">
                    <a:srgbClr val="C0C0C0"/>
                  </a:outerShdw>
                </a:effectLst>
                <a:latin typeface="Arial" charset="0"/>
              </a:endParaRPr>
            </a:p>
          </p:txBody>
        </p:sp>
        <p:sp>
          <p:nvSpPr>
            <p:cNvPr id="1560653" name="Rectangle 77"/>
            <p:cNvSpPr>
              <a:spLocks noChangeArrowheads="1"/>
            </p:cNvSpPr>
            <p:nvPr/>
          </p:nvSpPr>
          <p:spPr bwMode="auto">
            <a:xfrm>
              <a:off x="2698" y="3326"/>
              <a:ext cx="883" cy="160"/>
            </a:xfrm>
            <a:prstGeom prst="rect">
              <a:avLst/>
            </a:prstGeom>
            <a:noFill/>
            <a:ln w="9525">
              <a:noFill/>
              <a:miter lim="800000"/>
              <a:headEnd/>
              <a:tailEnd/>
            </a:ln>
          </p:spPr>
          <p:txBody>
            <a:bodyPr wrap="none" lIns="0" tIns="0" rIns="0" bIns="0">
              <a:spAutoFit/>
            </a:bodyPr>
            <a:lstStyle/>
            <a:p>
              <a:pPr>
                <a:defRPr/>
              </a:pPr>
              <a:r>
                <a:rPr kumimoji="0" lang="en-US" sz="1300" b="1" dirty="0">
                  <a:solidFill>
                    <a:schemeClr val="bg1"/>
                  </a:solidFill>
                  <a:latin typeface="Arial" charset="0"/>
                </a:rPr>
                <a:t>Environment</a:t>
              </a:r>
              <a:endParaRPr kumimoji="0" lang="en-US" sz="1600" i="1" dirty="0">
                <a:solidFill>
                  <a:schemeClr val="bg1"/>
                </a:solidFill>
                <a:effectLst>
                  <a:outerShdw blurRad="38100" dist="38100" dir="2700000" algn="tl">
                    <a:srgbClr val="C0C0C0"/>
                  </a:outerShdw>
                </a:effectLst>
                <a:latin typeface="Arial" charset="0"/>
              </a:endParaRPr>
            </a:p>
          </p:txBody>
        </p:sp>
        <p:sp>
          <p:nvSpPr>
            <p:cNvPr id="1560654" name="Rectangle 78"/>
            <p:cNvSpPr>
              <a:spLocks noChangeArrowheads="1"/>
            </p:cNvSpPr>
            <p:nvPr/>
          </p:nvSpPr>
          <p:spPr bwMode="auto">
            <a:xfrm>
              <a:off x="1213" y="2175"/>
              <a:ext cx="892" cy="171"/>
            </a:xfrm>
            <a:prstGeom prst="rect">
              <a:avLst/>
            </a:prstGeom>
            <a:noFill/>
            <a:ln w="9525">
              <a:noFill/>
              <a:miter lim="800000"/>
              <a:headEnd/>
              <a:tailEnd/>
            </a:ln>
          </p:spPr>
          <p:txBody>
            <a:bodyPr wrap="none" lIns="0" tIns="0" rIns="0" bIns="0">
              <a:spAutoFit/>
            </a:bodyPr>
            <a:lstStyle/>
            <a:p>
              <a:pPr>
                <a:defRPr/>
              </a:pPr>
              <a:r>
                <a:rPr kumimoji="0" lang="en-US" b="1" dirty="0">
                  <a:solidFill>
                    <a:srgbClr val="000000"/>
                  </a:solidFill>
                  <a:latin typeface="Arial" charset="0"/>
                </a:rPr>
                <a:t>Localization</a:t>
              </a:r>
              <a:endParaRPr kumimoji="0" lang="en-US" sz="1600" i="1" dirty="0">
                <a:solidFill>
                  <a:srgbClr val="3C0023"/>
                </a:solidFill>
                <a:effectLst>
                  <a:outerShdw blurRad="38100" dist="38100" dir="2700000" algn="tl">
                    <a:srgbClr val="C0C0C0"/>
                  </a:outerShdw>
                </a:effectLst>
                <a:latin typeface="Arial" charset="0"/>
              </a:endParaRPr>
            </a:p>
          </p:txBody>
        </p:sp>
        <p:sp>
          <p:nvSpPr>
            <p:cNvPr id="15383" name="Line 79"/>
            <p:cNvSpPr>
              <a:spLocks noChangeShapeType="1"/>
            </p:cNvSpPr>
            <p:nvPr/>
          </p:nvSpPr>
          <p:spPr bwMode="auto">
            <a:xfrm flipH="1">
              <a:off x="3696" y="3360"/>
              <a:ext cx="28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5384" name="Line 80"/>
            <p:cNvSpPr>
              <a:spLocks noChangeShapeType="1"/>
            </p:cNvSpPr>
            <p:nvPr/>
          </p:nvSpPr>
          <p:spPr bwMode="auto">
            <a:xfrm flipH="1">
              <a:off x="2304" y="3360"/>
              <a:ext cx="28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5385" name="Line 81"/>
            <p:cNvSpPr>
              <a:spLocks noChangeShapeType="1"/>
            </p:cNvSpPr>
            <p:nvPr/>
          </p:nvSpPr>
          <p:spPr bwMode="auto">
            <a:xfrm>
              <a:off x="4608" y="2592"/>
              <a:ext cx="0" cy="52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560658" name="Rectangle 82"/>
            <p:cNvSpPr>
              <a:spLocks noChangeArrowheads="1"/>
            </p:cNvSpPr>
            <p:nvPr/>
          </p:nvSpPr>
          <p:spPr bwMode="auto">
            <a:xfrm>
              <a:off x="4464" y="2720"/>
              <a:ext cx="251" cy="137"/>
            </a:xfrm>
            <a:prstGeom prst="rect">
              <a:avLst/>
            </a:prstGeom>
            <a:solidFill>
              <a:schemeClr val="bg1"/>
            </a:solidFill>
            <a:ln w="9525">
              <a:noFill/>
              <a:miter lim="800000"/>
              <a:headEnd/>
              <a:tailEnd/>
            </a:ln>
          </p:spPr>
          <p:txBody>
            <a:bodyPr wrap="none" lIns="0" tIns="0" rIns="0" bIns="0">
              <a:spAutoFit/>
            </a:bodyPr>
            <a:lstStyle/>
            <a:p>
              <a:pPr>
                <a:defRPr/>
              </a:pPr>
              <a:r>
                <a:rPr kumimoji="0" lang="en-US" sz="1100" dirty="0">
                  <a:solidFill>
                    <a:srgbClr val="000000"/>
                  </a:solidFill>
                  <a:latin typeface="Arial" charset="0"/>
                </a:rPr>
                <a:t>Path</a:t>
              </a:r>
              <a:endParaRPr kumimoji="0" lang="en-US" sz="1600" i="1" dirty="0">
                <a:solidFill>
                  <a:srgbClr val="3C0023"/>
                </a:solidFill>
                <a:effectLst>
                  <a:outerShdw blurRad="38100" dist="38100" dir="2700000" algn="tl">
                    <a:srgbClr val="C0C0C0"/>
                  </a:outerShdw>
                </a:effectLst>
                <a:latin typeface="Arial" charset="0"/>
              </a:endParaRPr>
            </a:p>
          </p:txBody>
        </p:sp>
        <p:sp>
          <p:nvSpPr>
            <p:cNvPr id="15387" name="Line 83"/>
            <p:cNvSpPr>
              <a:spLocks noChangeShapeType="1"/>
            </p:cNvSpPr>
            <p:nvPr/>
          </p:nvSpPr>
          <p:spPr bwMode="auto">
            <a:xfrm>
              <a:off x="1680" y="2574"/>
              <a:ext cx="0" cy="52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GB"/>
            </a:p>
          </p:txBody>
        </p:sp>
        <p:sp>
          <p:nvSpPr>
            <p:cNvPr id="1560660" name="Rectangle 84"/>
            <p:cNvSpPr>
              <a:spLocks noChangeArrowheads="1"/>
            </p:cNvSpPr>
            <p:nvPr/>
          </p:nvSpPr>
          <p:spPr bwMode="auto">
            <a:xfrm>
              <a:off x="1139" y="2692"/>
              <a:ext cx="1049" cy="137"/>
            </a:xfrm>
            <a:prstGeom prst="rect">
              <a:avLst/>
            </a:prstGeom>
            <a:solidFill>
              <a:schemeClr val="bg1"/>
            </a:solidFill>
            <a:ln w="9525">
              <a:noFill/>
              <a:miter lim="800000"/>
              <a:headEnd/>
              <a:tailEnd/>
            </a:ln>
          </p:spPr>
          <p:txBody>
            <a:bodyPr wrap="none" lIns="0" tIns="0" rIns="0" bIns="0">
              <a:spAutoFit/>
            </a:bodyPr>
            <a:lstStyle/>
            <a:p>
              <a:pPr>
                <a:defRPr/>
              </a:pPr>
              <a:r>
                <a:rPr kumimoji="0" lang="en-US" sz="1100" dirty="0">
                  <a:solidFill>
                    <a:srgbClr val="000000"/>
                  </a:solidFill>
                  <a:latin typeface="Arial" charset="0"/>
                </a:rPr>
                <a:t>Environment Model</a:t>
              </a:r>
              <a:endParaRPr kumimoji="0" lang="en-US" sz="1600" i="1" dirty="0">
                <a:solidFill>
                  <a:srgbClr val="3C0023"/>
                </a:solidFill>
                <a:effectLst>
                  <a:outerShdw blurRad="38100" dist="38100" dir="2700000" algn="tl">
                    <a:srgbClr val="C0C0C0"/>
                  </a:outerShdw>
                </a:effectLst>
                <a:latin typeface="Arial" charset="0"/>
              </a:endParaRPr>
            </a:p>
          </p:txBody>
        </p:sp>
        <p:sp>
          <p:nvSpPr>
            <p:cNvPr id="1560661" name="Rectangle 85"/>
            <p:cNvSpPr>
              <a:spLocks noChangeArrowheads="1"/>
            </p:cNvSpPr>
            <p:nvPr/>
          </p:nvSpPr>
          <p:spPr bwMode="auto">
            <a:xfrm>
              <a:off x="1404" y="2825"/>
              <a:ext cx="563" cy="137"/>
            </a:xfrm>
            <a:prstGeom prst="rect">
              <a:avLst/>
            </a:prstGeom>
            <a:solidFill>
              <a:schemeClr val="bg1"/>
            </a:solidFill>
            <a:ln w="9525">
              <a:noFill/>
              <a:miter lim="800000"/>
              <a:headEnd/>
              <a:tailEnd/>
            </a:ln>
          </p:spPr>
          <p:txBody>
            <a:bodyPr wrap="none" lIns="0" tIns="0" rIns="0" bIns="0">
              <a:spAutoFit/>
            </a:bodyPr>
            <a:lstStyle/>
            <a:p>
              <a:pPr>
                <a:defRPr/>
              </a:pPr>
              <a:r>
                <a:rPr kumimoji="0" lang="en-US" sz="1100" dirty="0">
                  <a:solidFill>
                    <a:srgbClr val="000000"/>
                  </a:solidFill>
                  <a:latin typeface="Arial" charset="0"/>
                </a:rPr>
                <a:t>Local Map</a:t>
              </a:r>
              <a:endParaRPr kumimoji="0" lang="en-US" sz="1600" i="1" dirty="0">
                <a:solidFill>
                  <a:srgbClr val="3C0023"/>
                </a:solidFill>
                <a:effectLst>
                  <a:outerShdw blurRad="38100" dist="38100" dir="2700000" algn="tl">
                    <a:srgbClr val="C0C0C0"/>
                  </a:outerShdw>
                </a:effectLst>
                <a:latin typeface="Arial" charset="0"/>
              </a:endParaRPr>
            </a:p>
          </p:txBody>
        </p:sp>
      </p:gr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ooter Placeholder 3"/>
          <p:cNvSpPr>
            <a:spLocks noGrp="1"/>
          </p:cNvSpPr>
          <p:nvPr>
            <p:ph type="ftr" sz="quarter" idx="10"/>
          </p:nvPr>
        </p:nvSpPr>
        <p:spPr/>
        <p:txBody>
          <a:bodyPr/>
          <a:lstStyle/>
          <a:p>
            <a:pPr>
              <a:defRPr/>
            </a:pPr>
            <a:r>
              <a:rPr lang="en-US"/>
              <a:t>3 - Mobile Robot Kinematics</a:t>
            </a:r>
          </a:p>
        </p:txBody>
      </p:sp>
      <p:sp>
        <p:nvSpPr>
          <p:cNvPr id="32" name="Slide Number Placeholder 4"/>
          <p:cNvSpPr>
            <a:spLocks noGrp="1"/>
          </p:cNvSpPr>
          <p:nvPr>
            <p:ph type="sldNum" sz="quarter" idx="11"/>
          </p:nvPr>
        </p:nvSpPr>
        <p:spPr/>
        <p:txBody>
          <a:bodyPr/>
          <a:lstStyle/>
          <a:p>
            <a:pPr>
              <a:defRPr/>
            </a:pPr>
            <a:r>
              <a:rPr lang="en-US"/>
              <a:t>3</a:t>
            </a:r>
          </a:p>
          <a:p>
            <a:pPr eaLnBrk="1" hangingPunct="1">
              <a:defRPr/>
            </a:pPr>
            <a:fld id="{7CE7DE27-3386-4806-B6AC-03BFAEB4067B}" type="slidenum">
              <a:rPr lang="en-US" sz="2000" b="1"/>
              <a:pPr eaLnBrk="1" hangingPunct="1">
                <a:defRPr/>
              </a:pPr>
              <a:t>10</a:t>
            </a:fld>
            <a:endParaRPr lang="en-US" sz="2000" b="1"/>
          </a:p>
        </p:txBody>
      </p:sp>
      <p:pic>
        <p:nvPicPr>
          <p:cNvPr id="2458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 y="1317625"/>
            <a:ext cx="6796088"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4582" name="Rectangle 4"/>
          <p:cNvSpPr>
            <a:spLocks noGrp="1" noChangeArrowheads="1"/>
          </p:cNvSpPr>
          <p:nvPr>
            <p:ph type="title"/>
          </p:nvPr>
        </p:nvSpPr>
        <p:spPr/>
        <p:txBody>
          <a:bodyPr/>
          <a:lstStyle/>
          <a:p>
            <a:pPr indent="0"/>
            <a:r>
              <a:rPr lang="en-US" altLang="nl-NL" sz="1600" smtClean="0"/>
              <a:t>Wheel Kinematic Constraints:</a:t>
            </a:r>
            <a:r>
              <a:rPr lang="en-US" altLang="nl-NL" sz="2000" smtClean="0"/>
              <a:t> </a:t>
            </a:r>
            <a:r>
              <a:rPr lang="en-US" altLang="nl-NL" smtClean="0"/>
              <a:t>Steered Standard Wheel</a:t>
            </a:r>
          </a:p>
        </p:txBody>
      </p:sp>
      <p:sp>
        <p:nvSpPr>
          <p:cNvPr id="24583" name="Rectangle 5"/>
          <p:cNvSpPr>
            <a:spLocks noChangeArrowheads="1"/>
          </p:cNvSpPr>
          <p:nvPr/>
        </p:nvSpPr>
        <p:spPr bwMode="auto">
          <a:xfrm>
            <a:off x="7867650" y="3813175"/>
            <a:ext cx="19050" cy="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584" name="Rectangle 6"/>
          <p:cNvSpPr>
            <a:spLocks noChangeArrowheads="1"/>
          </p:cNvSpPr>
          <p:nvPr/>
        </p:nvSpPr>
        <p:spPr bwMode="auto">
          <a:xfrm>
            <a:off x="8067675" y="3813175"/>
            <a:ext cx="17463" cy="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585" name="Rectangle 7"/>
          <p:cNvSpPr>
            <a:spLocks noChangeArrowheads="1"/>
          </p:cNvSpPr>
          <p:nvPr/>
        </p:nvSpPr>
        <p:spPr bwMode="auto">
          <a:xfrm>
            <a:off x="4386263" y="4456113"/>
            <a:ext cx="19050" cy="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586" name="Rectangle 8"/>
          <p:cNvSpPr>
            <a:spLocks noChangeArrowheads="1"/>
          </p:cNvSpPr>
          <p:nvPr/>
        </p:nvSpPr>
        <p:spPr bwMode="auto">
          <a:xfrm>
            <a:off x="4386263" y="1860550"/>
            <a:ext cx="19050" cy="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587" name="Rectangle 9"/>
          <p:cNvSpPr>
            <a:spLocks noChangeArrowheads="1"/>
          </p:cNvSpPr>
          <p:nvPr/>
        </p:nvSpPr>
        <p:spPr bwMode="auto">
          <a:xfrm>
            <a:off x="4386263" y="4456113"/>
            <a:ext cx="0" cy="1905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588" name="Rectangle 10"/>
          <p:cNvSpPr>
            <a:spLocks noChangeArrowheads="1"/>
          </p:cNvSpPr>
          <p:nvPr/>
        </p:nvSpPr>
        <p:spPr bwMode="auto">
          <a:xfrm>
            <a:off x="6750050" y="4456113"/>
            <a:ext cx="0" cy="1905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589" name="Rectangle 11"/>
          <p:cNvSpPr>
            <a:spLocks noChangeArrowheads="1"/>
          </p:cNvSpPr>
          <p:nvPr/>
        </p:nvSpPr>
        <p:spPr bwMode="auto">
          <a:xfrm>
            <a:off x="5919788" y="3559175"/>
            <a:ext cx="0" cy="1905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590" name="Rectangle 12"/>
          <p:cNvSpPr>
            <a:spLocks noChangeArrowheads="1"/>
          </p:cNvSpPr>
          <p:nvPr/>
        </p:nvSpPr>
        <p:spPr bwMode="auto">
          <a:xfrm>
            <a:off x="5072063" y="4065588"/>
            <a:ext cx="17462" cy="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591" name="Rectangle 13"/>
          <p:cNvSpPr>
            <a:spLocks noChangeArrowheads="1"/>
          </p:cNvSpPr>
          <p:nvPr/>
        </p:nvSpPr>
        <p:spPr bwMode="auto">
          <a:xfrm>
            <a:off x="5162550" y="4456113"/>
            <a:ext cx="17463" cy="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592" name="Rectangle 14"/>
          <p:cNvSpPr>
            <a:spLocks noChangeArrowheads="1"/>
          </p:cNvSpPr>
          <p:nvPr/>
        </p:nvSpPr>
        <p:spPr bwMode="auto">
          <a:xfrm>
            <a:off x="5000625" y="3128963"/>
            <a:ext cx="0" cy="2063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593" name="Rectangle 15"/>
          <p:cNvSpPr>
            <a:spLocks noChangeArrowheads="1"/>
          </p:cNvSpPr>
          <p:nvPr/>
        </p:nvSpPr>
        <p:spPr bwMode="auto">
          <a:xfrm>
            <a:off x="5072063" y="3168650"/>
            <a:ext cx="0" cy="1905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594" name="Rectangle 16"/>
          <p:cNvSpPr>
            <a:spLocks noChangeArrowheads="1"/>
          </p:cNvSpPr>
          <p:nvPr/>
        </p:nvSpPr>
        <p:spPr bwMode="auto">
          <a:xfrm>
            <a:off x="6297613" y="4027488"/>
            <a:ext cx="19050" cy="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595" name="Rectangle 17"/>
          <p:cNvSpPr>
            <a:spLocks noChangeArrowheads="1"/>
          </p:cNvSpPr>
          <p:nvPr/>
        </p:nvSpPr>
        <p:spPr bwMode="auto">
          <a:xfrm>
            <a:off x="5919788" y="3559175"/>
            <a:ext cx="0" cy="1905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596" name="Rectangle 18"/>
          <p:cNvSpPr>
            <a:spLocks noChangeArrowheads="1"/>
          </p:cNvSpPr>
          <p:nvPr/>
        </p:nvSpPr>
        <p:spPr bwMode="auto">
          <a:xfrm>
            <a:off x="6426200" y="3870325"/>
            <a:ext cx="0" cy="2063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597" name="Rectangle 19"/>
          <p:cNvSpPr>
            <a:spLocks noChangeArrowheads="1"/>
          </p:cNvSpPr>
          <p:nvPr/>
        </p:nvSpPr>
        <p:spPr bwMode="auto">
          <a:xfrm>
            <a:off x="7975600" y="3733800"/>
            <a:ext cx="19050" cy="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598" name="Rectangle 20"/>
          <p:cNvSpPr>
            <a:spLocks noChangeArrowheads="1"/>
          </p:cNvSpPr>
          <p:nvPr/>
        </p:nvSpPr>
        <p:spPr bwMode="auto">
          <a:xfrm>
            <a:off x="7975600" y="3851275"/>
            <a:ext cx="19050" cy="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599" name="Rectangle 21"/>
          <p:cNvSpPr>
            <a:spLocks noChangeArrowheads="1"/>
          </p:cNvSpPr>
          <p:nvPr/>
        </p:nvSpPr>
        <p:spPr bwMode="auto">
          <a:xfrm>
            <a:off x="7921625" y="3792538"/>
            <a:ext cx="0" cy="2063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600" name="Rectangle 22"/>
          <p:cNvSpPr>
            <a:spLocks noChangeArrowheads="1"/>
          </p:cNvSpPr>
          <p:nvPr/>
        </p:nvSpPr>
        <p:spPr bwMode="auto">
          <a:xfrm>
            <a:off x="8029575" y="3792538"/>
            <a:ext cx="0" cy="2063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601" name="Rectangle 23"/>
          <p:cNvSpPr>
            <a:spLocks noChangeArrowheads="1"/>
          </p:cNvSpPr>
          <p:nvPr/>
        </p:nvSpPr>
        <p:spPr bwMode="auto">
          <a:xfrm>
            <a:off x="8085138" y="3792538"/>
            <a:ext cx="17462" cy="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602" name="Rectangle 24"/>
          <p:cNvSpPr>
            <a:spLocks noChangeArrowheads="1"/>
          </p:cNvSpPr>
          <p:nvPr/>
        </p:nvSpPr>
        <p:spPr bwMode="auto">
          <a:xfrm>
            <a:off x="7867650" y="3792538"/>
            <a:ext cx="19050" cy="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603" name="Rectangle 25"/>
          <p:cNvSpPr>
            <a:spLocks noChangeArrowheads="1"/>
          </p:cNvSpPr>
          <p:nvPr/>
        </p:nvSpPr>
        <p:spPr bwMode="auto">
          <a:xfrm>
            <a:off x="7615238" y="3286125"/>
            <a:ext cx="0" cy="1905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604" name="Rectangle 26"/>
          <p:cNvSpPr>
            <a:spLocks noChangeArrowheads="1"/>
          </p:cNvSpPr>
          <p:nvPr/>
        </p:nvSpPr>
        <p:spPr bwMode="auto">
          <a:xfrm>
            <a:off x="8337550" y="3286125"/>
            <a:ext cx="0" cy="1905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605" name="Rectangle 27"/>
          <p:cNvSpPr>
            <a:spLocks noChangeArrowheads="1"/>
          </p:cNvSpPr>
          <p:nvPr/>
        </p:nvSpPr>
        <p:spPr bwMode="auto">
          <a:xfrm>
            <a:off x="4386263" y="4456113"/>
            <a:ext cx="0" cy="1905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4606" name="Rectangle 28"/>
          <p:cNvSpPr>
            <a:spLocks noChangeArrowheads="1"/>
          </p:cNvSpPr>
          <p:nvPr/>
        </p:nvSpPr>
        <p:spPr bwMode="auto">
          <a:xfrm>
            <a:off x="5919788" y="3559175"/>
            <a:ext cx="0" cy="1905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mc:AlternateContent xmlns:mc="http://schemas.openxmlformats.org/markup-compatibility/2006">
        <mc:Choice xmlns:a14="http://schemas.microsoft.com/office/drawing/2010/main" Requires="a14">
          <p:sp>
            <p:nvSpPr>
              <p:cNvPr id="33" name="TextBox 32"/>
              <p:cNvSpPr txBox="1"/>
              <p:nvPr/>
            </p:nvSpPr>
            <p:spPr>
              <a:xfrm>
                <a:off x="1416860" y="1201820"/>
                <a:ext cx="7684411" cy="44262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GB" sz="2000" i="1" smtClean="0">
                              <a:latin typeface="Cambria Math"/>
                            </a:rPr>
                          </m:ctrlPr>
                        </m:dPr>
                        <m:e>
                          <m:func>
                            <m:funcPr>
                              <m:ctrlPr>
                                <a:rPr lang="en-GB" sz="2000" i="1" smtClean="0">
                                  <a:latin typeface="Cambria Math"/>
                                </a:rPr>
                              </m:ctrlPr>
                            </m:funcPr>
                            <m:fName>
                              <m:r>
                                <m:rPr>
                                  <m:sty m:val="p"/>
                                </m:rPr>
                                <a:rPr lang="en-GB" sz="2000" i="0" smtClean="0">
                                  <a:latin typeface="Cambria Math"/>
                                </a:rPr>
                                <m:t>sin</m:t>
                              </m:r>
                            </m:fName>
                            <m:e>
                              <m:d>
                                <m:dPr>
                                  <m:ctrlPr>
                                    <a:rPr lang="en-GB" sz="2000" i="1" smtClean="0">
                                      <a:latin typeface="Cambria Math"/>
                                    </a:rPr>
                                  </m:ctrlPr>
                                </m:dPr>
                                <m:e>
                                  <m:r>
                                    <a:rPr lang="en-GB" sz="2000" i="1" smtClean="0">
                                      <a:latin typeface="Cambria Math"/>
                                      <a:ea typeface="Cambria Math"/>
                                    </a:rPr>
                                    <m:t>𝛼</m:t>
                                  </m:r>
                                  <m:r>
                                    <a:rPr lang="en-US" sz="2000" b="0" i="1" smtClean="0">
                                      <a:latin typeface="Cambria Math"/>
                                      <a:ea typeface="Cambria Math"/>
                                    </a:rPr>
                                    <m:t>+</m:t>
                                  </m:r>
                                  <m:r>
                                    <a:rPr lang="en-US" sz="2000" b="0" i="1" smtClean="0">
                                      <a:latin typeface="Cambria Math"/>
                                      <a:ea typeface="Cambria Math"/>
                                    </a:rPr>
                                    <m:t>𝛽</m:t>
                                  </m:r>
                                  <m:d>
                                    <m:dPr>
                                      <m:ctrlPr>
                                        <a:rPr lang="en-US" sz="2000" b="0" i="1" smtClean="0">
                                          <a:latin typeface="Cambria Math"/>
                                          <a:ea typeface="Cambria Math"/>
                                        </a:rPr>
                                      </m:ctrlPr>
                                    </m:dPr>
                                    <m:e>
                                      <m:r>
                                        <a:rPr lang="en-US" sz="2000" b="0" i="1" smtClean="0">
                                          <a:latin typeface="Cambria Math"/>
                                          <a:ea typeface="Cambria Math"/>
                                        </a:rPr>
                                        <m:t>𝑡</m:t>
                                      </m:r>
                                    </m:e>
                                  </m:d>
                                </m:e>
                              </m:d>
                              <m:r>
                                <a:rPr lang="en-US" sz="2000" b="0" i="1" smtClean="0">
                                  <a:latin typeface="Cambria Math"/>
                                </a:rPr>
                                <m:t>     −</m:t>
                              </m:r>
                              <m:func>
                                <m:funcPr>
                                  <m:ctrlPr>
                                    <a:rPr lang="en-US" sz="2000" b="0" i="1" smtClean="0">
                                      <a:latin typeface="Cambria Math"/>
                                    </a:rPr>
                                  </m:ctrlPr>
                                </m:funcPr>
                                <m:fName>
                                  <m:r>
                                    <m:rPr>
                                      <m:sty m:val="p"/>
                                    </m:rPr>
                                    <a:rPr lang="en-US" sz="2000" b="0" i="0" smtClean="0">
                                      <a:latin typeface="Cambria Math"/>
                                    </a:rPr>
                                    <m:t>cos</m:t>
                                  </m:r>
                                </m:fName>
                                <m:e>
                                  <m:d>
                                    <m:dPr>
                                      <m:ctrlPr>
                                        <a:rPr lang="en-US" sz="2000" b="0" i="1" smtClean="0">
                                          <a:latin typeface="Cambria Math"/>
                                        </a:rPr>
                                      </m:ctrlPr>
                                    </m:dPr>
                                    <m:e>
                                      <m:r>
                                        <a:rPr lang="en-GB" sz="2000" i="1" smtClean="0">
                                          <a:latin typeface="Cambria Math"/>
                                          <a:ea typeface="Cambria Math"/>
                                        </a:rPr>
                                        <m:t>𝛼</m:t>
                                      </m:r>
                                      <m:r>
                                        <a:rPr lang="en-US" sz="2000" b="0" i="1" smtClean="0">
                                          <a:latin typeface="Cambria Math"/>
                                          <a:ea typeface="Cambria Math"/>
                                        </a:rPr>
                                        <m:t>+</m:t>
                                      </m:r>
                                      <m:r>
                                        <a:rPr lang="en-US" sz="2000" b="0" i="1" smtClean="0">
                                          <a:latin typeface="Cambria Math"/>
                                          <a:ea typeface="Cambria Math"/>
                                        </a:rPr>
                                        <m:t>𝛽</m:t>
                                      </m:r>
                                      <m:d>
                                        <m:dPr>
                                          <m:ctrlPr>
                                            <a:rPr lang="en-US" sz="2000" b="0" i="1" smtClean="0">
                                              <a:latin typeface="Cambria Math"/>
                                              <a:ea typeface="Cambria Math"/>
                                            </a:rPr>
                                          </m:ctrlPr>
                                        </m:dPr>
                                        <m:e>
                                          <m:r>
                                            <a:rPr lang="en-US" sz="2000" b="0" i="1" smtClean="0">
                                              <a:latin typeface="Cambria Math"/>
                                              <a:ea typeface="Cambria Math"/>
                                            </a:rPr>
                                            <m:t>𝑡</m:t>
                                          </m:r>
                                        </m:e>
                                      </m:d>
                                    </m:e>
                                  </m:d>
                                  <m:r>
                                    <a:rPr lang="en-US" sz="2000" b="0" i="1" smtClean="0">
                                      <a:latin typeface="Cambria Math"/>
                                    </a:rPr>
                                    <m:t>      </m:t>
                                  </m:r>
                                  <m:d>
                                    <m:dPr>
                                      <m:ctrlPr>
                                        <a:rPr lang="en-US" sz="2000" b="0" i="1" smtClean="0">
                                          <a:latin typeface="Cambria Math"/>
                                        </a:rPr>
                                      </m:ctrlPr>
                                    </m:dPr>
                                    <m:e>
                                      <m:r>
                                        <a:rPr lang="en-US" sz="2000" b="0" i="1" smtClean="0">
                                          <a:latin typeface="Cambria Math"/>
                                        </a:rPr>
                                        <m:t>−</m:t>
                                      </m:r>
                                      <m:r>
                                        <a:rPr lang="en-US" sz="2000" b="0" i="1" smtClean="0">
                                          <a:latin typeface="Cambria Math"/>
                                        </a:rPr>
                                        <m:t>𝑙</m:t>
                                      </m:r>
                                    </m:e>
                                  </m:d>
                                  <m:func>
                                    <m:funcPr>
                                      <m:ctrlPr>
                                        <a:rPr lang="en-US" sz="2000" b="0" i="1" smtClean="0">
                                          <a:latin typeface="Cambria Math"/>
                                        </a:rPr>
                                      </m:ctrlPr>
                                    </m:funcPr>
                                    <m:fName>
                                      <m:r>
                                        <m:rPr>
                                          <m:sty m:val="p"/>
                                        </m:rPr>
                                        <a:rPr lang="en-US" sz="2000" b="0" i="0" smtClean="0">
                                          <a:latin typeface="Cambria Math"/>
                                        </a:rPr>
                                        <m:t>cos</m:t>
                                      </m:r>
                                    </m:fName>
                                    <m:e>
                                      <m:r>
                                        <a:rPr lang="en-US" sz="2000" b="0" i="1" smtClean="0">
                                          <a:latin typeface="Cambria Math"/>
                                          <a:ea typeface="Cambria Math"/>
                                        </a:rPr>
                                        <m:t>𝛽</m:t>
                                      </m:r>
                                      <m:d>
                                        <m:dPr>
                                          <m:ctrlPr>
                                            <a:rPr lang="en-US" sz="2000" b="0" i="1" smtClean="0">
                                              <a:latin typeface="Cambria Math"/>
                                              <a:ea typeface="Cambria Math"/>
                                            </a:rPr>
                                          </m:ctrlPr>
                                        </m:dPr>
                                        <m:e>
                                          <m:r>
                                            <a:rPr lang="en-US" sz="2000" b="0" i="1" smtClean="0">
                                              <a:latin typeface="Cambria Math"/>
                                              <a:ea typeface="Cambria Math"/>
                                            </a:rPr>
                                            <m:t>𝑡</m:t>
                                          </m:r>
                                        </m:e>
                                      </m:d>
                                    </m:e>
                                  </m:func>
                                </m:e>
                              </m:func>
                            </m:e>
                          </m:func>
                        </m:e>
                      </m:d>
                      <m:r>
                        <a:rPr lang="en-US" sz="2000" b="0" i="1" smtClean="0">
                          <a:latin typeface="Cambria Math"/>
                        </a:rPr>
                        <m:t>𝑅</m:t>
                      </m:r>
                      <m:d>
                        <m:dPr>
                          <m:ctrlPr>
                            <a:rPr lang="en-US" sz="2000" b="0" i="1" smtClean="0">
                              <a:latin typeface="Cambria Math"/>
                            </a:rPr>
                          </m:ctrlPr>
                        </m:dPr>
                        <m:e>
                          <m:r>
                            <a:rPr lang="en-US" sz="2000" b="0" i="1" smtClean="0">
                              <a:latin typeface="Cambria Math"/>
                              <a:ea typeface="Cambria Math"/>
                            </a:rPr>
                            <m:t>𝜃</m:t>
                          </m:r>
                        </m:e>
                      </m:d>
                      <m:acc>
                        <m:accPr>
                          <m:chr m:val="̇"/>
                          <m:ctrlPr>
                            <a:rPr lang="en-US" sz="2000" b="0" i="1" smtClean="0">
                              <a:latin typeface="Cambria Math"/>
                            </a:rPr>
                          </m:ctrlPr>
                        </m:accPr>
                        <m:e>
                          <m:sSub>
                            <m:sSubPr>
                              <m:ctrlPr>
                                <a:rPr lang="en-US" sz="2000" b="0" i="1" smtClean="0">
                                  <a:latin typeface="Cambria Math"/>
                                </a:rPr>
                              </m:ctrlPr>
                            </m:sSubPr>
                            <m:e>
                              <m:r>
                                <a:rPr lang="en-US" sz="2000" b="0" i="1" smtClean="0">
                                  <a:latin typeface="Cambria Math"/>
                                  <a:ea typeface="Cambria Math"/>
                                </a:rPr>
                                <m:t>𝜉</m:t>
                              </m:r>
                            </m:e>
                            <m:sub>
                              <m:r>
                                <a:rPr lang="en-US" sz="2000" b="0" i="1" smtClean="0">
                                  <a:latin typeface="Cambria Math"/>
                                </a:rPr>
                                <m:t>𝐼</m:t>
                              </m:r>
                            </m:sub>
                          </m:sSub>
                        </m:e>
                      </m:acc>
                      <m:r>
                        <a:rPr lang="en-US" sz="2000" b="0" i="1" smtClean="0">
                          <a:latin typeface="Cambria Math"/>
                        </a:rPr>
                        <m:t>−</m:t>
                      </m:r>
                      <m:r>
                        <a:rPr lang="en-US" sz="2000" b="0" i="1" smtClean="0">
                          <a:latin typeface="Cambria Math"/>
                        </a:rPr>
                        <m:t>𝑟</m:t>
                      </m:r>
                      <m:acc>
                        <m:accPr>
                          <m:chr m:val="̇"/>
                          <m:ctrlPr>
                            <a:rPr lang="en-US" sz="2000" b="0" i="1" smtClean="0">
                              <a:latin typeface="Cambria Math"/>
                            </a:rPr>
                          </m:ctrlPr>
                        </m:accPr>
                        <m:e>
                          <m:r>
                            <a:rPr lang="en-US" sz="2000" b="0" i="1" smtClean="0">
                              <a:latin typeface="Cambria Math"/>
                              <a:ea typeface="Cambria Math"/>
                            </a:rPr>
                            <m:t>𝜑</m:t>
                          </m:r>
                        </m:e>
                      </m:acc>
                      <m:r>
                        <a:rPr lang="en-US" sz="2000" b="0" i="1" smtClean="0">
                          <a:latin typeface="Cambria Math"/>
                        </a:rPr>
                        <m:t>=0</m:t>
                      </m:r>
                    </m:oMath>
                  </m:oMathPara>
                </a14:m>
                <a:endParaRPr lang="en-GB" sz="2000" dirty="0"/>
              </a:p>
            </p:txBody>
          </p:sp>
        </mc:Choice>
        <mc:Fallback>
          <p:sp>
            <p:nvSpPr>
              <p:cNvPr id="33" name="TextBox 32"/>
              <p:cNvSpPr txBox="1">
                <a:spLocks noRot="1" noChangeAspect="1" noMove="1" noResize="1" noEditPoints="1" noAdjustHandles="1" noChangeArrowheads="1" noChangeShapeType="1" noTextEdit="1"/>
              </p:cNvSpPr>
              <p:nvPr/>
            </p:nvSpPr>
            <p:spPr>
              <a:xfrm>
                <a:off x="1416860" y="1201820"/>
                <a:ext cx="7684411" cy="442622"/>
              </a:xfrm>
              <a:prstGeom prst="rect">
                <a:avLst/>
              </a:prstGeom>
              <a:blipFill rotWithShape="1">
                <a:blip r:embed="rId5"/>
                <a:stretch>
                  <a:fillRect b="-9589"/>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4" name="TextBox 33"/>
              <p:cNvSpPr txBox="1"/>
              <p:nvPr/>
            </p:nvSpPr>
            <p:spPr>
              <a:xfrm>
                <a:off x="1410954" y="1828317"/>
                <a:ext cx="7656648" cy="44262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GB" sz="2000" i="1" smtClean="0">
                              <a:latin typeface="Cambria Math"/>
                            </a:rPr>
                          </m:ctrlPr>
                        </m:dPr>
                        <m:e>
                          <m:func>
                            <m:funcPr>
                              <m:ctrlPr>
                                <a:rPr lang="en-GB" sz="2000" i="1" smtClean="0">
                                  <a:latin typeface="Cambria Math"/>
                                </a:rPr>
                              </m:ctrlPr>
                            </m:funcPr>
                            <m:fName>
                              <m:r>
                                <m:rPr>
                                  <m:sty m:val="p"/>
                                </m:rPr>
                                <a:rPr lang="en-US" sz="2000" b="0" i="0" smtClean="0">
                                  <a:latin typeface="Cambria Math"/>
                                </a:rPr>
                                <m:t>cos</m:t>
                              </m:r>
                            </m:fName>
                            <m:e>
                              <m:d>
                                <m:dPr>
                                  <m:ctrlPr>
                                    <a:rPr lang="en-GB" sz="2000" i="1" smtClean="0">
                                      <a:latin typeface="Cambria Math"/>
                                    </a:rPr>
                                  </m:ctrlPr>
                                </m:dPr>
                                <m:e>
                                  <m:r>
                                    <a:rPr lang="en-GB" sz="2000" i="1" smtClean="0">
                                      <a:latin typeface="Cambria Math"/>
                                      <a:ea typeface="Cambria Math"/>
                                    </a:rPr>
                                    <m:t>𝛼</m:t>
                                  </m:r>
                                  <m:r>
                                    <a:rPr lang="en-US" sz="2000" b="0" i="1" smtClean="0">
                                      <a:latin typeface="Cambria Math"/>
                                      <a:ea typeface="Cambria Math"/>
                                    </a:rPr>
                                    <m:t>+</m:t>
                                  </m:r>
                                  <m:r>
                                    <a:rPr lang="en-US" sz="2000" b="0" i="1" smtClean="0">
                                      <a:latin typeface="Cambria Math"/>
                                      <a:ea typeface="Cambria Math"/>
                                    </a:rPr>
                                    <m:t>𝛽</m:t>
                                  </m:r>
                                  <m:d>
                                    <m:dPr>
                                      <m:ctrlPr>
                                        <a:rPr lang="en-US" sz="2000" b="0" i="1" smtClean="0">
                                          <a:latin typeface="Cambria Math"/>
                                          <a:ea typeface="Cambria Math"/>
                                        </a:rPr>
                                      </m:ctrlPr>
                                    </m:dPr>
                                    <m:e>
                                      <m:r>
                                        <a:rPr lang="en-US" sz="2000" b="0" i="1" smtClean="0">
                                          <a:latin typeface="Cambria Math"/>
                                          <a:ea typeface="Cambria Math"/>
                                        </a:rPr>
                                        <m:t>𝑡</m:t>
                                      </m:r>
                                    </m:e>
                                  </m:d>
                                </m:e>
                              </m:d>
                              <m:r>
                                <a:rPr lang="en-US" sz="2000" b="0" i="1" smtClean="0">
                                  <a:latin typeface="Cambria Math"/>
                                </a:rPr>
                                <m:t>        </m:t>
                              </m:r>
                              <m:func>
                                <m:funcPr>
                                  <m:ctrlPr>
                                    <a:rPr lang="en-US" sz="2000" b="0" i="1" smtClean="0">
                                      <a:latin typeface="Cambria Math"/>
                                    </a:rPr>
                                  </m:ctrlPr>
                                </m:funcPr>
                                <m:fName>
                                  <m:r>
                                    <m:rPr>
                                      <m:sty m:val="p"/>
                                    </m:rPr>
                                    <a:rPr lang="en-US" sz="2000" b="0" i="0" smtClean="0">
                                      <a:latin typeface="Cambria Math"/>
                                    </a:rPr>
                                    <m:t>sin</m:t>
                                  </m:r>
                                </m:fName>
                                <m:e>
                                  <m:d>
                                    <m:dPr>
                                      <m:ctrlPr>
                                        <a:rPr lang="en-US" sz="2000" b="0" i="1" smtClean="0">
                                          <a:latin typeface="Cambria Math"/>
                                        </a:rPr>
                                      </m:ctrlPr>
                                    </m:dPr>
                                    <m:e>
                                      <m:r>
                                        <a:rPr lang="en-GB" sz="2000" i="1" smtClean="0">
                                          <a:latin typeface="Cambria Math"/>
                                          <a:ea typeface="Cambria Math"/>
                                        </a:rPr>
                                        <m:t>𝛼</m:t>
                                      </m:r>
                                      <m:r>
                                        <a:rPr lang="en-US" sz="2000" b="0" i="1" smtClean="0">
                                          <a:latin typeface="Cambria Math"/>
                                          <a:ea typeface="Cambria Math"/>
                                        </a:rPr>
                                        <m:t>+</m:t>
                                      </m:r>
                                      <m:r>
                                        <a:rPr lang="en-US" sz="2000" b="0" i="1" smtClean="0">
                                          <a:latin typeface="Cambria Math"/>
                                          <a:ea typeface="Cambria Math"/>
                                        </a:rPr>
                                        <m:t>𝛽</m:t>
                                      </m:r>
                                      <m:d>
                                        <m:dPr>
                                          <m:ctrlPr>
                                            <a:rPr lang="en-US" sz="2000" b="0" i="1" smtClean="0">
                                              <a:latin typeface="Cambria Math"/>
                                              <a:ea typeface="Cambria Math"/>
                                            </a:rPr>
                                          </m:ctrlPr>
                                        </m:dPr>
                                        <m:e>
                                          <m:r>
                                            <a:rPr lang="en-US" sz="2000" b="0" i="1" smtClean="0">
                                              <a:latin typeface="Cambria Math"/>
                                              <a:ea typeface="Cambria Math"/>
                                            </a:rPr>
                                            <m:t>𝑡</m:t>
                                          </m:r>
                                        </m:e>
                                      </m:d>
                                    </m:e>
                                  </m:d>
                                  <m:r>
                                    <a:rPr lang="en-US" sz="2000" b="0" i="1" smtClean="0">
                                      <a:latin typeface="Cambria Math"/>
                                    </a:rPr>
                                    <m:t>                </m:t>
                                  </m:r>
                                  <m:r>
                                    <a:rPr lang="en-US" sz="2000" b="0" i="1" smtClean="0">
                                      <a:latin typeface="Cambria Math"/>
                                    </a:rPr>
                                    <m:t>𝑙</m:t>
                                  </m:r>
                                  <m:func>
                                    <m:funcPr>
                                      <m:ctrlPr>
                                        <a:rPr lang="en-US" sz="2000" b="0" i="1" smtClean="0">
                                          <a:latin typeface="Cambria Math"/>
                                        </a:rPr>
                                      </m:ctrlPr>
                                    </m:funcPr>
                                    <m:fName>
                                      <m:r>
                                        <m:rPr>
                                          <m:sty m:val="p"/>
                                        </m:rPr>
                                        <a:rPr lang="en-US" sz="2000" b="0" i="0" smtClean="0">
                                          <a:latin typeface="Cambria Math"/>
                                        </a:rPr>
                                        <m:t>sin</m:t>
                                      </m:r>
                                    </m:fName>
                                    <m:e>
                                      <m:r>
                                        <a:rPr lang="en-US" sz="2000" b="0" i="1" smtClean="0">
                                          <a:latin typeface="Cambria Math"/>
                                          <a:ea typeface="Cambria Math"/>
                                        </a:rPr>
                                        <m:t>𝛽</m:t>
                                      </m:r>
                                      <m:d>
                                        <m:dPr>
                                          <m:ctrlPr>
                                            <a:rPr lang="en-US" sz="2000" b="0" i="1" smtClean="0">
                                              <a:latin typeface="Cambria Math"/>
                                              <a:ea typeface="Cambria Math"/>
                                            </a:rPr>
                                          </m:ctrlPr>
                                        </m:dPr>
                                        <m:e>
                                          <m:r>
                                            <a:rPr lang="en-US" sz="2000" b="0" i="1" smtClean="0">
                                              <a:latin typeface="Cambria Math"/>
                                              <a:ea typeface="Cambria Math"/>
                                            </a:rPr>
                                            <m:t>𝑡</m:t>
                                          </m:r>
                                        </m:e>
                                      </m:d>
                                    </m:e>
                                  </m:func>
                                </m:e>
                              </m:func>
                            </m:e>
                          </m:func>
                        </m:e>
                      </m:d>
                      <m:r>
                        <a:rPr lang="en-US" sz="2000" b="0" i="1" smtClean="0">
                          <a:latin typeface="Cambria Math"/>
                        </a:rPr>
                        <m:t>𝑅</m:t>
                      </m:r>
                      <m:d>
                        <m:dPr>
                          <m:ctrlPr>
                            <a:rPr lang="en-US" sz="2000" b="0" i="1" smtClean="0">
                              <a:latin typeface="Cambria Math"/>
                            </a:rPr>
                          </m:ctrlPr>
                        </m:dPr>
                        <m:e>
                          <m:r>
                            <a:rPr lang="en-US" sz="2000" b="0" i="1" smtClean="0">
                              <a:latin typeface="Cambria Math"/>
                              <a:ea typeface="Cambria Math"/>
                            </a:rPr>
                            <m:t>𝜃</m:t>
                          </m:r>
                        </m:e>
                      </m:d>
                      <m:acc>
                        <m:accPr>
                          <m:chr m:val="̇"/>
                          <m:ctrlPr>
                            <a:rPr lang="en-US" sz="2000" b="0" i="1" smtClean="0">
                              <a:latin typeface="Cambria Math"/>
                            </a:rPr>
                          </m:ctrlPr>
                        </m:accPr>
                        <m:e>
                          <m:sSub>
                            <m:sSubPr>
                              <m:ctrlPr>
                                <a:rPr lang="en-US" sz="2000" b="0" i="1" smtClean="0">
                                  <a:latin typeface="Cambria Math"/>
                                </a:rPr>
                              </m:ctrlPr>
                            </m:sSubPr>
                            <m:e>
                              <m:r>
                                <a:rPr lang="en-US" sz="2000" b="0" i="1" smtClean="0">
                                  <a:latin typeface="Cambria Math"/>
                                  <a:ea typeface="Cambria Math"/>
                                </a:rPr>
                                <m:t>𝜉</m:t>
                              </m:r>
                            </m:e>
                            <m:sub>
                              <m:r>
                                <a:rPr lang="en-US" sz="2000" b="0" i="1" smtClean="0">
                                  <a:latin typeface="Cambria Math"/>
                                </a:rPr>
                                <m:t>𝐼</m:t>
                              </m:r>
                            </m:sub>
                          </m:sSub>
                        </m:e>
                      </m:acc>
                      <m:r>
                        <a:rPr lang="en-US" sz="2000" b="0" i="1" smtClean="0">
                          <a:latin typeface="Cambria Math"/>
                        </a:rPr>
                        <m:t>           =0</m:t>
                      </m:r>
                    </m:oMath>
                  </m:oMathPara>
                </a14:m>
                <a:endParaRPr lang="en-GB" sz="2000" dirty="0"/>
              </a:p>
            </p:txBody>
          </p:sp>
        </mc:Choice>
        <mc:Fallback>
          <p:sp>
            <p:nvSpPr>
              <p:cNvPr id="34" name="TextBox 33"/>
              <p:cNvSpPr txBox="1">
                <a:spLocks noRot="1" noChangeAspect="1" noMove="1" noResize="1" noEditPoints="1" noAdjustHandles="1" noChangeArrowheads="1" noChangeShapeType="1" noTextEdit="1"/>
              </p:cNvSpPr>
              <p:nvPr/>
            </p:nvSpPr>
            <p:spPr>
              <a:xfrm>
                <a:off x="1410954" y="1828317"/>
                <a:ext cx="7656648" cy="442622"/>
              </a:xfrm>
              <a:prstGeom prst="rect">
                <a:avLst/>
              </a:prstGeom>
              <a:blipFill rotWithShape="1">
                <a:blip r:embed="rId6"/>
                <a:stretch>
                  <a:fillRect b="-9589"/>
                </a:stretch>
              </a:blipFill>
            </p:spPr>
            <p:txBody>
              <a:bodyPr/>
              <a:lstStyle/>
              <a:p>
                <a:r>
                  <a:rPr lang="en-GB">
                    <a:noFill/>
                  </a:rPr>
                  <a:t> </a:t>
                </a:r>
              </a:p>
            </p:txBody>
          </p:sp>
        </mc:Fallback>
      </mc:AlternateContent>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ooter Placeholder 3"/>
          <p:cNvSpPr>
            <a:spLocks noGrp="1"/>
          </p:cNvSpPr>
          <p:nvPr>
            <p:ph type="ftr" sz="quarter" idx="10"/>
          </p:nvPr>
        </p:nvSpPr>
        <p:spPr/>
        <p:txBody>
          <a:bodyPr/>
          <a:lstStyle/>
          <a:p>
            <a:pPr>
              <a:defRPr/>
            </a:pPr>
            <a:r>
              <a:rPr lang="en-US"/>
              <a:t>3 - Mobile Robot Kinematics</a:t>
            </a:r>
          </a:p>
        </p:txBody>
      </p:sp>
      <p:sp>
        <p:nvSpPr>
          <p:cNvPr id="35" name="Slide Number Placeholder 4"/>
          <p:cNvSpPr>
            <a:spLocks noGrp="1"/>
          </p:cNvSpPr>
          <p:nvPr>
            <p:ph type="sldNum" sz="quarter" idx="11"/>
          </p:nvPr>
        </p:nvSpPr>
        <p:spPr/>
        <p:txBody>
          <a:bodyPr/>
          <a:lstStyle/>
          <a:p>
            <a:pPr>
              <a:defRPr/>
            </a:pPr>
            <a:r>
              <a:rPr lang="en-US"/>
              <a:t>3</a:t>
            </a:r>
          </a:p>
          <a:p>
            <a:pPr eaLnBrk="1" hangingPunct="1">
              <a:defRPr/>
            </a:pPr>
            <a:fld id="{BE0800F4-6A23-4673-BDBC-2E6097814258}" type="slidenum">
              <a:rPr lang="en-US" sz="2000" b="1"/>
              <a:pPr eaLnBrk="1" hangingPunct="1">
                <a:defRPr/>
              </a:pPr>
              <a:t>11</a:t>
            </a:fld>
            <a:endParaRPr lang="en-US" sz="2000" b="1"/>
          </a:p>
        </p:txBody>
      </p:sp>
      <p:sp>
        <p:nvSpPr>
          <p:cNvPr id="25604" name="Rectangle 2"/>
          <p:cNvSpPr>
            <a:spLocks noGrp="1" noChangeArrowheads="1"/>
          </p:cNvSpPr>
          <p:nvPr>
            <p:ph type="title"/>
          </p:nvPr>
        </p:nvSpPr>
        <p:spPr/>
        <p:txBody>
          <a:bodyPr/>
          <a:lstStyle/>
          <a:p>
            <a:pPr indent="0"/>
            <a:r>
              <a:rPr lang="en-US" altLang="nl-NL" sz="1600" smtClean="0"/>
              <a:t>Wheel Kinematic Constraints:</a:t>
            </a:r>
            <a:r>
              <a:rPr lang="en-US" altLang="nl-NL" sz="2000" smtClean="0"/>
              <a:t> </a:t>
            </a:r>
            <a:r>
              <a:rPr lang="en-US" altLang="nl-NL" smtClean="0"/>
              <a:t>Castor Wheel</a:t>
            </a:r>
          </a:p>
        </p:txBody>
      </p:sp>
      <p:sp>
        <p:nvSpPr>
          <p:cNvPr id="25606" name="Rectangle 4"/>
          <p:cNvSpPr>
            <a:spLocks noChangeArrowheads="1"/>
          </p:cNvSpPr>
          <p:nvPr/>
        </p:nvSpPr>
        <p:spPr bwMode="auto">
          <a:xfrm>
            <a:off x="7867650" y="3813175"/>
            <a:ext cx="19050" cy="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07" name="Rectangle 5"/>
          <p:cNvSpPr>
            <a:spLocks noChangeArrowheads="1"/>
          </p:cNvSpPr>
          <p:nvPr/>
        </p:nvSpPr>
        <p:spPr bwMode="auto">
          <a:xfrm>
            <a:off x="8067675" y="3813175"/>
            <a:ext cx="17463" cy="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08" name="Rectangle 6"/>
          <p:cNvSpPr>
            <a:spLocks noChangeArrowheads="1"/>
          </p:cNvSpPr>
          <p:nvPr/>
        </p:nvSpPr>
        <p:spPr bwMode="auto">
          <a:xfrm>
            <a:off x="4386263" y="4456113"/>
            <a:ext cx="19050" cy="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09" name="Rectangle 7"/>
          <p:cNvSpPr>
            <a:spLocks noChangeArrowheads="1"/>
          </p:cNvSpPr>
          <p:nvPr/>
        </p:nvSpPr>
        <p:spPr bwMode="auto">
          <a:xfrm>
            <a:off x="4386263" y="1860550"/>
            <a:ext cx="19050" cy="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10" name="Rectangle 8"/>
          <p:cNvSpPr>
            <a:spLocks noChangeArrowheads="1"/>
          </p:cNvSpPr>
          <p:nvPr/>
        </p:nvSpPr>
        <p:spPr bwMode="auto">
          <a:xfrm>
            <a:off x="4386263" y="4456113"/>
            <a:ext cx="0" cy="1905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11" name="Rectangle 9"/>
          <p:cNvSpPr>
            <a:spLocks noChangeArrowheads="1"/>
          </p:cNvSpPr>
          <p:nvPr/>
        </p:nvSpPr>
        <p:spPr bwMode="auto">
          <a:xfrm>
            <a:off x="6750050" y="4456113"/>
            <a:ext cx="0" cy="1905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12" name="Rectangle 10"/>
          <p:cNvSpPr>
            <a:spLocks noChangeArrowheads="1"/>
          </p:cNvSpPr>
          <p:nvPr/>
        </p:nvSpPr>
        <p:spPr bwMode="auto">
          <a:xfrm>
            <a:off x="5919788" y="3559175"/>
            <a:ext cx="0" cy="1905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13" name="Rectangle 11"/>
          <p:cNvSpPr>
            <a:spLocks noChangeArrowheads="1"/>
          </p:cNvSpPr>
          <p:nvPr/>
        </p:nvSpPr>
        <p:spPr bwMode="auto">
          <a:xfrm>
            <a:off x="5072063" y="4065588"/>
            <a:ext cx="17462" cy="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14" name="Rectangle 12"/>
          <p:cNvSpPr>
            <a:spLocks noChangeArrowheads="1"/>
          </p:cNvSpPr>
          <p:nvPr/>
        </p:nvSpPr>
        <p:spPr bwMode="auto">
          <a:xfrm>
            <a:off x="5162550" y="4456113"/>
            <a:ext cx="17463" cy="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15" name="Rectangle 13"/>
          <p:cNvSpPr>
            <a:spLocks noChangeArrowheads="1"/>
          </p:cNvSpPr>
          <p:nvPr/>
        </p:nvSpPr>
        <p:spPr bwMode="auto">
          <a:xfrm>
            <a:off x="5000625" y="3128963"/>
            <a:ext cx="0" cy="2063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16" name="Rectangle 14"/>
          <p:cNvSpPr>
            <a:spLocks noChangeArrowheads="1"/>
          </p:cNvSpPr>
          <p:nvPr/>
        </p:nvSpPr>
        <p:spPr bwMode="auto">
          <a:xfrm>
            <a:off x="5072063" y="3168650"/>
            <a:ext cx="0" cy="1905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17" name="Rectangle 15"/>
          <p:cNvSpPr>
            <a:spLocks noChangeArrowheads="1"/>
          </p:cNvSpPr>
          <p:nvPr/>
        </p:nvSpPr>
        <p:spPr bwMode="auto">
          <a:xfrm>
            <a:off x="6297613" y="4027488"/>
            <a:ext cx="19050" cy="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18" name="Rectangle 16"/>
          <p:cNvSpPr>
            <a:spLocks noChangeArrowheads="1"/>
          </p:cNvSpPr>
          <p:nvPr/>
        </p:nvSpPr>
        <p:spPr bwMode="auto">
          <a:xfrm>
            <a:off x="5919788" y="3559175"/>
            <a:ext cx="0" cy="1905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19" name="Rectangle 17"/>
          <p:cNvSpPr>
            <a:spLocks noChangeArrowheads="1"/>
          </p:cNvSpPr>
          <p:nvPr/>
        </p:nvSpPr>
        <p:spPr bwMode="auto">
          <a:xfrm>
            <a:off x="6426200" y="3870325"/>
            <a:ext cx="0" cy="20638"/>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20" name="Rectangle 18"/>
          <p:cNvSpPr>
            <a:spLocks noChangeArrowheads="1"/>
          </p:cNvSpPr>
          <p:nvPr/>
        </p:nvSpPr>
        <p:spPr bwMode="auto">
          <a:xfrm>
            <a:off x="7975600" y="3733800"/>
            <a:ext cx="19050" cy="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21" name="Rectangle 19"/>
          <p:cNvSpPr>
            <a:spLocks noChangeArrowheads="1"/>
          </p:cNvSpPr>
          <p:nvPr/>
        </p:nvSpPr>
        <p:spPr bwMode="auto">
          <a:xfrm>
            <a:off x="7975600" y="3851275"/>
            <a:ext cx="19050" cy="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22" name="Rectangle 20"/>
          <p:cNvSpPr>
            <a:spLocks noChangeArrowheads="1"/>
          </p:cNvSpPr>
          <p:nvPr/>
        </p:nvSpPr>
        <p:spPr bwMode="auto">
          <a:xfrm>
            <a:off x="7921625" y="3792538"/>
            <a:ext cx="0" cy="2063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23" name="Rectangle 21"/>
          <p:cNvSpPr>
            <a:spLocks noChangeArrowheads="1"/>
          </p:cNvSpPr>
          <p:nvPr/>
        </p:nvSpPr>
        <p:spPr bwMode="auto">
          <a:xfrm>
            <a:off x="8029575" y="3792538"/>
            <a:ext cx="0" cy="2063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24" name="Rectangle 22"/>
          <p:cNvSpPr>
            <a:spLocks noChangeArrowheads="1"/>
          </p:cNvSpPr>
          <p:nvPr/>
        </p:nvSpPr>
        <p:spPr bwMode="auto">
          <a:xfrm>
            <a:off x="8085138" y="3792538"/>
            <a:ext cx="17462" cy="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25" name="Rectangle 23"/>
          <p:cNvSpPr>
            <a:spLocks noChangeArrowheads="1"/>
          </p:cNvSpPr>
          <p:nvPr/>
        </p:nvSpPr>
        <p:spPr bwMode="auto">
          <a:xfrm>
            <a:off x="7867650" y="3792538"/>
            <a:ext cx="19050" cy="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26" name="Rectangle 24"/>
          <p:cNvSpPr>
            <a:spLocks noChangeArrowheads="1"/>
          </p:cNvSpPr>
          <p:nvPr/>
        </p:nvSpPr>
        <p:spPr bwMode="auto">
          <a:xfrm>
            <a:off x="7615238" y="3286125"/>
            <a:ext cx="0" cy="1905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27" name="Rectangle 25"/>
          <p:cNvSpPr>
            <a:spLocks noChangeArrowheads="1"/>
          </p:cNvSpPr>
          <p:nvPr/>
        </p:nvSpPr>
        <p:spPr bwMode="auto">
          <a:xfrm>
            <a:off x="8337550" y="3286125"/>
            <a:ext cx="0" cy="1905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28" name="Rectangle 26"/>
          <p:cNvSpPr>
            <a:spLocks noChangeArrowheads="1"/>
          </p:cNvSpPr>
          <p:nvPr/>
        </p:nvSpPr>
        <p:spPr bwMode="auto">
          <a:xfrm>
            <a:off x="4386263" y="4456113"/>
            <a:ext cx="0" cy="1905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5629" name="Rectangle 27"/>
          <p:cNvSpPr>
            <a:spLocks noChangeArrowheads="1"/>
          </p:cNvSpPr>
          <p:nvPr/>
        </p:nvSpPr>
        <p:spPr bwMode="auto">
          <a:xfrm>
            <a:off x="5919788" y="3559175"/>
            <a:ext cx="0" cy="1905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pic>
        <p:nvPicPr>
          <p:cNvPr id="25630"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275" y="1266825"/>
            <a:ext cx="6831013"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31"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4488" y="1235075"/>
            <a:ext cx="5978525"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5632" name="Group 31"/>
          <p:cNvGrpSpPr>
            <a:grpSpLocks/>
          </p:cNvGrpSpPr>
          <p:nvPr/>
        </p:nvGrpSpPr>
        <p:grpSpPr bwMode="auto">
          <a:xfrm>
            <a:off x="2884488" y="2025650"/>
            <a:ext cx="6048375" cy="539750"/>
            <a:chOff x="1968" y="1200"/>
            <a:chExt cx="4128" cy="340"/>
          </a:xfrm>
        </p:grpSpPr>
        <p:pic>
          <p:nvPicPr>
            <p:cNvPr id="25633" name="Pictur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8" y="1200"/>
              <a:ext cx="4128"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34" name="Line 33"/>
            <p:cNvSpPr>
              <a:spLocks noChangeShapeType="1"/>
            </p:cNvSpPr>
            <p:nvPr/>
          </p:nvSpPr>
          <p:spPr bwMode="auto">
            <a:xfrm>
              <a:off x="3936" y="1488"/>
              <a:ext cx="336" cy="0"/>
            </a:xfrm>
            <a:prstGeom prst="line">
              <a:avLst/>
            </a:prstGeom>
            <a:noFill/>
            <a:ln w="38100">
              <a:solidFill>
                <a:srgbClr val="BE7882"/>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5635" name="Line 34"/>
            <p:cNvSpPr>
              <a:spLocks noChangeShapeType="1"/>
            </p:cNvSpPr>
            <p:nvPr/>
          </p:nvSpPr>
          <p:spPr bwMode="auto">
            <a:xfrm>
              <a:off x="5472" y="1488"/>
              <a:ext cx="192" cy="0"/>
            </a:xfrm>
            <a:prstGeom prst="line">
              <a:avLst/>
            </a:prstGeom>
            <a:noFill/>
            <a:ln w="38100">
              <a:solidFill>
                <a:srgbClr val="BE7882"/>
              </a:solidFill>
              <a:round/>
              <a:headEnd/>
              <a:tailEnd/>
            </a:ln>
            <a:extLst>
              <a:ext uri="{909E8E84-426E-40DD-AFC4-6F175D3DCCD1}">
                <a14:hiddenFill xmlns:a14="http://schemas.microsoft.com/office/drawing/2010/main">
                  <a:noFill/>
                </a14:hiddenFill>
              </a:ext>
            </a:extLst>
          </p:spPr>
          <p:txBody>
            <a:bodyPr/>
            <a:lstStyle/>
            <a:p>
              <a:endParaRPr lang="en-GB"/>
            </a:p>
          </p:txBody>
        </p:sp>
      </p:gr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3"/>
          <p:cNvSpPr>
            <a:spLocks noGrp="1"/>
          </p:cNvSpPr>
          <p:nvPr>
            <p:ph type="ftr" sz="quarter" idx="10"/>
          </p:nvPr>
        </p:nvSpPr>
        <p:spPr/>
        <p:txBody>
          <a:bodyPr/>
          <a:lstStyle/>
          <a:p>
            <a:pPr>
              <a:defRPr/>
            </a:pPr>
            <a:r>
              <a:rPr lang="en-US"/>
              <a:t>3 - Mobile Robot Kinematics</a:t>
            </a:r>
          </a:p>
        </p:txBody>
      </p:sp>
      <p:sp>
        <p:nvSpPr>
          <p:cNvPr id="16" name="Slide Number Placeholder 4"/>
          <p:cNvSpPr>
            <a:spLocks noGrp="1"/>
          </p:cNvSpPr>
          <p:nvPr>
            <p:ph type="sldNum" sz="quarter" idx="11"/>
          </p:nvPr>
        </p:nvSpPr>
        <p:spPr/>
        <p:txBody>
          <a:bodyPr/>
          <a:lstStyle/>
          <a:p>
            <a:pPr>
              <a:defRPr/>
            </a:pPr>
            <a:r>
              <a:rPr lang="en-US"/>
              <a:t>3</a:t>
            </a:r>
          </a:p>
          <a:p>
            <a:pPr eaLnBrk="1" hangingPunct="1">
              <a:defRPr/>
            </a:pPr>
            <a:fld id="{68505601-7399-425F-A747-1F29E6D09D95}" type="slidenum">
              <a:rPr lang="en-US" sz="2000" b="1"/>
              <a:pPr eaLnBrk="1" hangingPunct="1">
                <a:defRPr/>
              </a:pPr>
              <a:t>12</a:t>
            </a:fld>
            <a:endParaRPr lang="en-US" sz="2000" b="1"/>
          </a:p>
        </p:txBody>
      </p:sp>
      <p:sp>
        <p:nvSpPr>
          <p:cNvPr id="26628" name="Rectangle 2"/>
          <p:cNvSpPr>
            <a:spLocks noGrp="1" noChangeArrowheads="1"/>
          </p:cNvSpPr>
          <p:nvPr>
            <p:ph type="title"/>
          </p:nvPr>
        </p:nvSpPr>
        <p:spPr/>
        <p:txBody>
          <a:bodyPr/>
          <a:lstStyle/>
          <a:p>
            <a:pPr indent="0"/>
            <a:r>
              <a:rPr lang="en-US" altLang="nl-NL" sz="1600" smtClean="0"/>
              <a:t>Wheel Kinematic Constraints:</a:t>
            </a:r>
            <a:r>
              <a:rPr lang="en-US" altLang="nl-NL" sz="2000" smtClean="0"/>
              <a:t> </a:t>
            </a:r>
            <a:r>
              <a:rPr lang="en-US" altLang="nl-NL" smtClean="0"/>
              <a:t>Swedish Wheel</a:t>
            </a:r>
          </a:p>
        </p:txBody>
      </p:sp>
      <p:sp>
        <p:nvSpPr>
          <p:cNvPr id="26630" name="Rectangle 4"/>
          <p:cNvSpPr>
            <a:spLocks noChangeArrowheads="1"/>
          </p:cNvSpPr>
          <p:nvPr/>
        </p:nvSpPr>
        <p:spPr bwMode="auto">
          <a:xfrm>
            <a:off x="4386263" y="4456113"/>
            <a:ext cx="19050" cy="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6631" name="Rectangle 5"/>
          <p:cNvSpPr>
            <a:spLocks noChangeArrowheads="1"/>
          </p:cNvSpPr>
          <p:nvPr/>
        </p:nvSpPr>
        <p:spPr bwMode="auto">
          <a:xfrm>
            <a:off x="4386263" y="4456113"/>
            <a:ext cx="0" cy="1905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6632" name="Rectangle 6"/>
          <p:cNvSpPr>
            <a:spLocks noChangeArrowheads="1"/>
          </p:cNvSpPr>
          <p:nvPr/>
        </p:nvSpPr>
        <p:spPr bwMode="auto">
          <a:xfrm>
            <a:off x="6750050" y="4456113"/>
            <a:ext cx="0" cy="1905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6633" name="Rectangle 7"/>
          <p:cNvSpPr>
            <a:spLocks noChangeArrowheads="1"/>
          </p:cNvSpPr>
          <p:nvPr/>
        </p:nvSpPr>
        <p:spPr bwMode="auto">
          <a:xfrm>
            <a:off x="5162550" y="4456113"/>
            <a:ext cx="17463" cy="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6634" name="Rectangle 8"/>
          <p:cNvSpPr>
            <a:spLocks noChangeArrowheads="1"/>
          </p:cNvSpPr>
          <p:nvPr/>
        </p:nvSpPr>
        <p:spPr bwMode="auto">
          <a:xfrm>
            <a:off x="4386263" y="4456113"/>
            <a:ext cx="0" cy="1905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pic>
        <p:nvPicPr>
          <p:cNvPr id="2663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275" y="1219200"/>
            <a:ext cx="69278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6636" name="Picture 10" descr="swedish45bild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7725" y="3255963"/>
            <a:ext cx="1793875" cy="234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1680" y="1371600"/>
            <a:ext cx="6646862"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6638"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9916" y="2093912"/>
            <a:ext cx="694531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6639" name="Rectangle 15"/>
          <p:cNvSpPr>
            <a:spLocks noChangeArrowheads="1"/>
          </p:cNvSpPr>
          <p:nvPr/>
        </p:nvSpPr>
        <p:spPr bwMode="auto">
          <a:xfrm>
            <a:off x="5480050" y="2478088"/>
            <a:ext cx="1062038" cy="10271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3"/>
          <p:cNvSpPr>
            <a:spLocks noGrp="1"/>
          </p:cNvSpPr>
          <p:nvPr>
            <p:ph type="ftr" sz="quarter" idx="10"/>
          </p:nvPr>
        </p:nvSpPr>
        <p:spPr/>
        <p:txBody>
          <a:bodyPr/>
          <a:lstStyle/>
          <a:p>
            <a:pPr>
              <a:defRPr/>
            </a:pPr>
            <a:r>
              <a:rPr lang="en-US"/>
              <a:t>3 - Mobile Robot Kinematics</a:t>
            </a:r>
          </a:p>
        </p:txBody>
      </p:sp>
      <p:sp>
        <p:nvSpPr>
          <p:cNvPr id="12" name="Slide Number Placeholder 4"/>
          <p:cNvSpPr>
            <a:spLocks noGrp="1"/>
          </p:cNvSpPr>
          <p:nvPr>
            <p:ph type="sldNum" sz="quarter" idx="11"/>
          </p:nvPr>
        </p:nvSpPr>
        <p:spPr/>
        <p:txBody>
          <a:bodyPr/>
          <a:lstStyle/>
          <a:p>
            <a:pPr>
              <a:defRPr/>
            </a:pPr>
            <a:r>
              <a:rPr lang="en-US"/>
              <a:t>3</a:t>
            </a:r>
          </a:p>
          <a:p>
            <a:pPr eaLnBrk="1" hangingPunct="1">
              <a:defRPr/>
            </a:pPr>
            <a:fld id="{A3ABC7AE-3458-43E2-8096-D540DC635567}" type="slidenum">
              <a:rPr lang="en-US" sz="2000" b="1"/>
              <a:pPr eaLnBrk="1" hangingPunct="1">
                <a:defRPr/>
              </a:pPr>
              <a:t>13</a:t>
            </a:fld>
            <a:endParaRPr lang="en-US" sz="2000" b="1"/>
          </a:p>
        </p:txBody>
      </p:sp>
      <p:sp>
        <p:nvSpPr>
          <p:cNvPr id="27652" name="Rectangle 2"/>
          <p:cNvSpPr>
            <a:spLocks noGrp="1" noChangeArrowheads="1"/>
          </p:cNvSpPr>
          <p:nvPr>
            <p:ph type="title"/>
          </p:nvPr>
        </p:nvSpPr>
        <p:spPr/>
        <p:txBody>
          <a:bodyPr/>
          <a:lstStyle/>
          <a:p>
            <a:pPr indent="0"/>
            <a:r>
              <a:rPr lang="en-US" altLang="nl-NL" sz="1600" smtClean="0"/>
              <a:t>Wheel Kinematic Constraints:</a:t>
            </a:r>
            <a:r>
              <a:rPr lang="en-US" altLang="nl-NL" sz="2000" smtClean="0"/>
              <a:t> </a:t>
            </a:r>
            <a:r>
              <a:rPr lang="en-US" altLang="nl-NL" smtClean="0"/>
              <a:t>Spherical  Wheel</a:t>
            </a:r>
          </a:p>
        </p:txBody>
      </p:sp>
      <p:sp>
        <p:nvSpPr>
          <p:cNvPr id="27653" name="Rectangle 3"/>
          <p:cNvSpPr>
            <a:spLocks noChangeArrowheads="1"/>
          </p:cNvSpPr>
          <p:nvPr/>
        </p:nvSpPr>
        <p:spPr bwMode="auto">
          <a:xfrm>
            <a:off x="4386263" y="4456113"/>
            <a:ext cx="19050" cy="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7654" name="Rectangle 4"/>
          <p:cNvSpPr>
            <a:spLocks noChangeArrowheads="1"/>
          </p:cNvSpPr>
          <p:nvPr/>
        </p:nvSpPr>
        <p:spPr bwMode="auto">
          <a:xfrm>
            <a:off x="4386263" y="1860550"/>
            <a:ext cx="19050" cy="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7655" name="Rectangle 5"/>
          <p:cNvSpPr>
            <a:spLocks noChangeArrowheads="1"/>
          </p:cNvSpPr>
          <p:nvPr/>
        </p:nvSpPr>
        <p:spPr bwMode="auto">
          <a:xfrm>
            <a:off x="4386263" y="4456113"/>
            <a:ext cx="0" cy="1905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7656" name="Rectangle 6"/>
          <p:cNvSpPr>
            <a:spLocks noChangeArrowheads="1"/>
          </p:cNvSpPr>
          <p:nvPr/>
        </p:nvSpPr>
        <p:spPr bwMode="auto">
          <a:xfrm>
            <a:off x="4386263" y="4456113"/>
            <a:ext cx="0" cy="1905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pic>
        <p:nvPicPr>
          <p:cNvPr id="2765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275" y="1238250"/>
            <a:ext cx="6734175"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5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4338" y="1295400"/>
            <a:ext cx="576738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659"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4338" y="1905000"/>
            <a:ext cx="462438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60" name="Rectangle 11"/>
          <p:cNvSpPr>
            <a:spLocks noGrp="1" noChangeArrowheads="1"/>
          </p:cNvSpPr>
          <p:nvPr>
            <p:ph type="body" idx="1"/>
          </p:nvPr>
        </p:nvSpPr>
        <p:spPr>
          <a:xfrm>
            <a:off x="2267744" y="1306252"/>
            <a:ext cx="6235799" cy="1197496"/>
          </a:xfrm>
        </p:spPr>
        <p:txBody>
          <a:bodyPr/>
          <a:lstStyle/>
          <a:p>
            <a:pPr algn="r"/>
            <a:endParaRPr lang="en-GB" altLang="nl-NL" dirty="0" smtClean="0"/>
          </a:p>
          <a:p>
            <a:pPr algn="r"/>
            <a:endParaRPr lang="en-GB" altLang="nl-NL" dirty="0" smtClean="0"/>
          </a:p>
          <a:p>
            <a:pPr algn="r"/>
            <a:endParaRPr lang="en-GB" altLang="nl-NL" dirty="0" smtClean="0"/>
          </a:p>
          <a:p>
            <a:pPr algn="r"/>
            <a:endParaRPr lang="en-GB" altLang="nl-NL" dirty="0" smtClean="0"/>
          </a:p>
          <a:p>
            <a:pPr algn="r"/>
            <a:endParaRPr lang="en-GB" altLang="nl-NL" dirty="0" smtClean="0"/>
          </a:p>
          <a:p>
            <a:pPr algn="r"/>
            <a:endParaRPr lang="en-GB" altLang="nl-NL" dirty="0" smtClean="0"/>
          </a:p>
          <a:p>
            <a:pPr algn="r"/>
            <a:endParaRPr lang="en-GB" altLang="nl-NL" dirty="0" smtClean="0"/>
          </a:p>
          <a:p>
            <a:pPr algn="r"/>
            <a:endParaRPr lang="en-GB" altLang="nl-NL" dirty="0" smtClean="0"/>
          </a:p>
          <a:p>
            <a:pPr algn="r"/>
            <a:endParaRPr lang="en-GB" altLang="nl-NL" dirty="0" smtClean="0"/>
          </a:p>
          <a:p>
            <a:pPr algn="r"/>
            <a:endParaRPr lang="en-GB" altLang="nl-NL" dirty="0" smtClean="0"/>
          </a:p>
          <a:p>
            <a:pPr algn="r"/>
            <a:endParaRPr lang="en-GB" altLang="nl-NL" dirty="0" smtClean="0"/>
          </a:p>
          <a:p>
            <a:pPr marL="0" indent="0" algn="r">
              <a:buNone/>
            </a:pPr>
            <a:endParaRPr lang="en-GB" altLang="nl-NL" dirty="0" smtClean="0"/>
          </a:p>
        </p:txBody>
      </p:sp>
      <p:sp>
        <p:nvSpPr>
          <p:cNvPr id="2" name="Rectangle 1"/>
          <p:cNvSpPr/>
          <p:nvPr/>
        </p:nvSpPr>
        <p:spPr>
          <a:xfrm>
            <a:off x="5266531" y="5661248"/>
            <a:ext cx="3819723" cy="707886"/>
          </a:xfrm>
          <a:prstGeom prst="rect">
            <a:avLst/>
          </a:prstGeom>
        </p:spPr>
        <p:txBody>
          <a:bodyPr wrap="square">
            <a:spAutoFit/>
          </a:bodyPr>
          <a:lstStyle/>
          <a:p>
            <a:pPr marL="174625" lvl="0" indent="-174625" defTabSz="762000">
              <a:spcBef>
                <a:spcPct val="10000"/>
              </a:spcBef>
              <a:spcAft>
                <a:spcPct val="10000"/>
              </a:spcAft>
              <a:buClr>
                <a:srgbClr val="FF0066"/>
              </a:buClr>
              <a:buFont typeface="Wingdings" pitchFamily="2" charset="2"/>
              <a:buChar char="§"/>
            </a:pPr>
            <a:r>
              <a:rPr kumimoji="0" lang="en-GB" altLang="nl-NL" sz="2000" b="0" i="0" u="none" strike="noStrike" kern="0" cap="none" spc="0" normalizeH="0" baseline="0" noProof="0" dirty="0" smtClean="0">
                <a:ln>
                  <a:noFill/>
                </a:ln>
                <a:solidFill>
                  <a:srgbClr val="BE7882"/>
                </a:solidFill>
                <a:effectLst/>
                <a:uLnTx/>
                <a:uFillTx/>
                <a:latin typeface="Arial"/>
                <a:ea typeface="+mn-ea"/>
                <a:cs typeface="+mn-cs"/>
              </a:rPr>
              <a:t>Rotational axis of the wheel </a:t>
            </a:r>
            <a:br>
              <a:rPr kumimoji="0" lang="en-GB" altLang="nl-NL" sz="2000" b="0" i="0" u="none" strike="noStrike" kern="0" cap="none" spc="0" normalizeH="0" baseline="0" noProof="0" dirty="0" smtClean="0">
                <a:ln>
                  <a:noFill/>
                </a:ln>
                <a:solidFill>
                  <a:srgbClr val="BE7882"/>
                </a:solidFill>
                <a:effectLst/>
                <a:uLnTx/>
                <a:uFillTx/>
                <a:latin typeface="Arial"/>
                <a:ea typeface="+mn-ea"/>
                <a:cs typeface="+mn-cs"/>
              </a:rPr>
            </a:br>
            <a:r>
              <a:rPr kumimoji="0" lang="en-GB" altLang="nl-NL" sz="2000" b="0" i="0" u="none" strike="noStrike" kern="0" cap="none" spc="0" normalizeH="0" baseline="0" noProof="0" dirty="0" smtClean="0">
                <a:ln>
                  <a:noFill/>
                </a:ln>
                <a:solidFill>
                  <a:srgbClr val="BE7882"/>
                </a:solidFill>
                <a:effectLst/>
                <a:uLnTx/>
                <a:uFillTx/>
                <a:latin typeface="Arial"/>
                <a:ea typeface="+mn-ea"/>
                <a:cs typeface="+mn-cs"/>
              </a:rPr>
              <a:t>can have an arbitrary direction</a:t>
            </a: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3"/>
          <p:cNvSpPr>
            <a:spLocks noGrp="1"/>
          </p:cNvSpPr>
          <p:nvPr>
            <p:ph type="ftr" sz="quarter" idx="10"/>
          </p:nvPr>
        </p:nvSpPr>
        <p:spPr/>
        <p:txBody>
          <a:bodyPr/>
          <a:lstStyle/>
          <a:p>
            <a:pPr>
              <a:defRPr/>
            </a:pPr>
            <a:r>
              <a:rPr lang="en-US"/>
              <a:t>3 - Mobile Robot Kinematics</a:t>
            </a:r>
          </a:p>
        </p:txBody>
      </p:sp>
      <p:sp>
        <p:nvSpPr>
          <p:cNvPr id="12" name="Slide Number Placeholder 4"/>
          <p:cNvSpPr>
            <a:spLocks noGrp="1"/>
          </p:cNvSpPr>
          <p:nvPr>
            <p:ph type="sldNum" sz="quarter" idx="11"/>
          </p:nvPr>
        </p:nvSpPr>
        <p:spPr/>
        <p:txBody>
          <a:bodyPr/>
          <a:lstStyle/>
          <a:p>
            <a:pPr>
              <a:defRPr/>
            </a:pPr>
            <a:r>
              <a:rPr lang="en-US"/>
              <a:t>3</a:t>
            </a:r>
          </a:p>
          <a:p>
            <a:pPr eaLnBrk="1" hangingPunct="1">
              <a:defRPr/>
            </a:pPr>
            <a:fld id="{2FB44480-1284-4DC7-8B7F-728B5F870D47}" type="slidenum">
              <a:rPr lang="en-US" sz="2000" b="1"/>
              <a:pPr eaLnBrk="1" hangingPunct="1">
                <a:defRPr/>
              </a:pPr>
              <a:t>14</a:t>
            </a:fld>
            <a:endParaRPr lang="en-US" sz="2000" b="1"/>
          </a:p>
        </p:txBody>
      </p:sp>
      <p:sp>
        <p:nvSpPr>
          <p:cNvPr id="28676" name="Rectangle 2"/>
          <p:cNvSpPr>
            <a:spLocks noGrp="1" noChangeArrowheads="1"/>
          </p:cNvSpPr>
          <p:nvPr>
            <p:ph type="title"/>
          </p:nvPr>
        </p:nvSpPr>
        <p:spPr/>
        <p:txBody>
          <a:bodyPr/>
          <a:lstStyle/>
          <a:p>
            <a:pPr indent="0"/>
            <a:r>
              <a:rPr lang="en-US" altLang="nl-NL" smtClean="0"/>
              <a:t>Robot Kinematic Constraints</a:t>
            </a:r>
          </a:p>
        </p:txBody>
      </p:sp>
      <p:sp>
        <p:nvSpPr>
          <p:cNvPr id="28677" name="Rectangle 3"/>
          <p:cNvSpPr>
            <a:spLocks noGrp="1" noChangeArrowheads="1"/>
          </p:cNvSpPr>
          <p:nvPr>
            <p:ph type="body" idx="1"/>
          </p:nvPr>
        </p:nvSpPr>
        <p:spPr/>
        <p:txBody>
          <a:bodyPr/>
          <a:lstStyle/>
          <a:p>
            <a:r>
              <a:rPr lang="en-US" altLang="nl-NL" dirty="0" smtClean="0"/>
              <a:t>Given a robot with </a:t>
            </a:r>
            <a:r>
              <a:rPr lang="en-US" altLang="nl-NL" i="1" dirty="0" smtClean="0"/>
              <a:t>M</a:t>
            </a:r>
            <a:r>
              <a:rPr lang="en-US" altLang="nl-NL" dirty="0" smtClean="0"/>
              <a:t> wheels</a:t>
            </a:r>
          </a:p>
          <a:p>
            <a:pPr lvl="1"/>
            <a:r>
              <a:rPr lang="en-US" altLang="nl-NL" dirty="0" smtClean="0"/>
              <a:t>each wheel imposes zero or more constraints on the robot motion</a:t>
            </a:r>
          </a:p>
          <a:p>
            <a:pPr lvl="1"/>
            <a:r>
              <a:rPr lang="en-US" altLang="nl-NL" dirty="0" smtClean="0"/>
              <a:t>only fixed and steerable standard wheels impose constraints</a:t>
            </a:r>
          </a:p>
          <a:p>
            <a:r>
              <a:rPr lang="en-US" altLang="nl-NL" dirty="0" smtClean="0"/>
              <a:t>What is the maneuverability of a robot considering a combination of different wheels?</a:t>
            </a:r>
          </a:p>
          <a:p>
            <a:r>
              <a:rPr lang="en-US" altLang="nl-NL" dirty="0" smtClean="0"/>
              <a:t>Suppose we have a total of </a:t>
            </a:r>
            <a:r>
              <a:rPr lang="en-US" altLang="nl-NL" i="1" dirty="0" smtClean="0"/>
              <a:t>N</a:t>
            </a:r>
            <a:r>
              <a:rPr lang="en-US" altLang="nl-NL" dirty="0" smtClean="0"/>
              <a:t>=</a:t>
            </a:r>
            <a:r>
              <a:rPr lang="en-US" altLang="nl-NL" i="1" dirty="0" err="1" smtClean="0"/>
              <a:t>N</a:t>
            </a:r>
            <a:r>
              <a:rPr lang="en-US" altLang="nl-NL" i="1" baseline="-25000" dirty="0" err="1" smtClean="0"/>
              <a:t>f</a:t>
            </a:r>
            <a:r>
              <a:rPr lang="en-US" altLang="nl-NL" dirty="0" smtClean="0"/>
              <a:t> + </a:t>
            </a:r>
            <a:r>
              <a:rPr lang="en-US" altLang="nl-NL" i="1" dirty="0" smtClean="0"/>
              <a:t>N</a:t>
            </a:r>
            <a:r>
              <a:rPr lang="en-US" altLang="nl-NL" i="1" baseline="-25000" dirty="0" smtClean="0"/>
              <a:t>s</a:t>
            </a:r>
            <a:r>
              <a:rPr lang="en-US" altLang="nl-NL" dirty="0" smtClean="0"/>
              <a:t> standard wheels</a:t>
            </a:r>
          </a:p>
          <a:p>
            <a:pPr lvl="1"/>
            <a:r>
              <a:rPr lang="en-US" altLang="nl-NL" dirty="0" smtClean="0"/>
              <a:t>We can develop the equations for the constraints in matrix forms:</a:t>
            </a:r>
          </a:p>
          <a:p>
            <a:pPr lvl="1"/>
            <a:endParaRPr lang="en-US" altLang="nl-NL" dirty="0" smtClean="0"/>
          </a:p>
          <a:p>
            <a:pPr lvl="1"/>
            <a:r>
              <a:rPr lang="en-US" altLang="nl-NL" dirty="0" smtClean="0"/>
              <a:t>Rolling</a:t>
            </a:r>
          </a:p>
          <a:p>
            <a:pPr lvl="1"/>
            <a:endParaRPr lang="en-US" altLang="nl-NL" dirty="0" smtClean="0"/>
          </a:p>
          <a:p>
            <a:pPr lvl="1"/>
            <a:endParaRPr lang="en-US" altLang="nl-NL" dirty="0" smtClean="0"/>
          </a:p>
          <a:p>
            <a:pPr lvl="1"/>
            <a:endParaRPr lang="en-US" altLang="nl-NL" dirty="0" smtClean="0"/>
          </a:p>
          <a:p>
            <a:pPr lvl="1"/>
            <a:r>
              <a:rPr lang="en-US" altLang="nl-NL" dirty="0" smtClean="0"/>
              <a:t>Lateral movement</a:t>
            </a:r>
          </a:p>
          <a:p>
            <a:endParaRPr lang="en-US" altLang="nl-NL" dirty="0" smtClean="0"/>
          </a:p>
        </p:txBody>
      </p:sp>
      <p:graphicFrame>
        <p:nvGraphicFramePr>
          <p:cNvPr id="28678" name="Object 4"/>
          <p:cNvGraphicFramePr>
            <a:graphicFrameLocks noChangeAspect="1"/>
          </p:cNvGraphicFramePr>
          <p:nvPr/>
        </p:nvGraphicFramePr>
        <p:xfrm>
          <a:off x="3209925" y="4000500"/>
          <a:ext cx="1527175" cy="1084263"/>
        </p:xfrm>
        <a:graphic>
          <a:graphicData uri="http://schemas.openxmlformats.org/presentationml/2006/ole">
            <mc:AlternateContent xmlns:mc="http://schemas.openxmlformats.org/markup-compatibility/2006">
              <mc:Choice xmlns:v="urn:schemas-microsoft-com:vml" Requires="v">
                <p:oleObj spid="_x0000_s28715" name="Equation" r:id="rId3" imgW="888614" imgH="583947" progId="Equation.3">
                  <p:embed/>
                </p:oleObj>
              </mc:Choice>
              <mc:Fallback>
                <p:oleObj name="Equation" r:id="rId3" imgW="888614" imgH="583947"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9925" y="4000500"/>
                        <a:ext cx="1527175" cy="1084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9" name="Object 5"/>
          <p:cNvGraphicFramePr>
            <a:graphicFrameLocks noChangeAspect="1"/>
          </p:cNvGraphicFramePr>
          <p:nvPr/>
        </p:nvGraphicFramePr>
        <p:xfrm>
          <a:off x="561975" y="4170363"/>
          <a:ext cx="2403475" cy="425450"/>
        </p:xfrm>
        <a:graphic>
          <a:graphicData uri="http://schemas.openxmlformats.org/presentationml/2006/ole">
            <mc:AlternateContent xmlns:mc="http://schemas.openxmlformats.org/markup-compatibility/2006">
              <mc:Choice xmlns:v="urn:schemas-microsoft-com:vml" Requires="v">
                <p:oleObj spid="_x0000_s28716" name="Equation" r:id="rId5" imgW="1397000" imgH="228600" progId="Equation.3">
                  <p:embed/>
                </p:oleObj>
              </mc:Choice>
              <mc:Fallback>
                <p:oleObj name="Equation" r:id="rId5" imgW="1397000"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975" y="4170363"/>
                        <a:ext cx="2403475"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6"/>
          <p:cNvGraphicFramePr>
            <a:graphicFrameLocks noChangeAspect="1"/>
          </p:cNvGraphicFramePr>
          <p:nvPr/>
        </p:nvGraphicFramePr>
        <p:xfrm>
          <a:off x="4967288" y="4000500"/>
          <a:ext cx="1920875" cy="1084263"/>
        </p:xfrm>
        <a:graphic>
          <a:graphicData uri="http://schemas.openxmlformats.org/presentationml/2006/ole">
            <mc:AlternateContent xmlns:mc="http://schemas.openxmlformats.org/markup-compatibility/2006">
              <mc:Choice xmlns:v="urn:schemas-microsoft-com:vml" Requires="v">
                <p:oleObj spid="_x0000_s28717" name="Equation" r:id="rId7" imgW="1117115" imgH="583947" progId="Equation.3">
                  <p:embed/>
                </p:oleObj>
              </mc:Choice>
              <mc:Fallback>
                <p:oleObj name="Equation" r:id="rId7" imgW="1117115" imgH="583947"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7288" y="4000500"/>
                        <a:ext cx="1920875" cy="1084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1" name="Object 7"/>
          <p:cNvGraphicFramePr>
            <a:graphicFrameLocks noChangeAspect="1"/>
          </p:cNvGraphicFramePr>
          <p:nvPr/>
        </p:nvGraphicFramePr>
        <p:xfrm>
          <a:off x="6981825" y="4251325"/>
          <a:ext cx="1854200" cy="376238"/>
        </p:xfrm>
        <a:graphic>
          <a:graphicData uri="http://schemas.openxmlformats.org/presentationml/2006/ole">
            <mc:AlternateContent xmlns:mc="http://schemas.openxmlformats.org/markup-compatibility/2006">
              <mc:Choice xmlns:v="urn:schemas-microsoft-com:vml" Requires="v">
                <p:oleObj spid="_x0000_s28718" name="Equation" r:id="rId9" imgW="1079032" imgH="203112" progId="Equation.3">
                  <p:embed/>
                </p:oleObj>
              </mc:Choice>
              <mc:Fallback>
                <p:oleObj name="Equation" r:id="rId9" imgW="1079032" imgH="203112"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81825" y="4251325"/>
                        <a:ext cx="1854200"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2" name="Object 8"/>
          <p:cNvGraphicFramePr>
            <a:graphicFrameLocks noChangeAspect="1"/>
          </p:cNvGraphicFramePr>
          <p:nvPr/>
        </p:nvGraphicFramePr>
        <p:xfrm>
          <a:off x="1125538" y="5822950"/>
          <a:ext cx="1812925" cy="425450"/>
        </p:xfrm>
        <a:graphic>
          <a:graphicData uri="http://schemas.openxmlformats.org/presentationml/2006/ole">
            <mc:AlternateContent xmlns:mc="http://schemas.openxmlformats.org/markup-compatibility/2006">
              <mc:Choice xmlns:v="urn:schemas-microsoft-com:vml" Requires="v">
                <p:oleObj spid="_x0000_s28719" name="Equation" r:id="rId11" imgW="1054100" imgH="228600" progId="Equation.3">
                  <p:embed/>
                </p:oleObj>
              </mc:Choice>
              <mc:Fallback>
                <p:oleObj name="Equation" r:id="rId11" imgW="1054100" imgH="22860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5538" y="5822950"/>
                        <a:ext cx="1812925"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3" name="Object 9"/>
          <p:cNvGraphicFramePr>
            <a:graphicFrameLocks noChangeAspect="1"/>
          </p:cNvGraphicFramePr>
          <p:nvPr/>
        </p:nvGraphicFramePr>
        <p:xfrm>
          <a:off x="4994275" y="5562600"/>
          <a:ext cx="1965325" cy="1084263"/>
        </p:xfrm>
        <a:graphic>
          <a:graphicData uri="http://schemas.openxmlformats.org/presentationml/2006/ole">
            <mc:AlternateContent xmlns:mc="http://schemas.openxmlformats.org/markup-compatibility/2006">
              <mc:Choice xmlns:v="urn:schemas-microsoft-com:vml" Requires="v">
                <p:oleObj spid="_x0000_s28720" name="Equation" r:id="rId13" imgW="1143000" imgH="584200" progId="Equation.3">
                  <p:embed/>
                </p:oleObj>
              </mc:Choice>
              <mc:Fallback>
                <p:oleObj name="Equation" r:id="rId13" imgW="1143000" imgH="584200"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94275" y="5562600"/>
                        <a:ext cx="1965325" cy="1084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4" name="Text Box 11"/>
          <p:cNvSpPr txBox="1">
            <a:spLocks noChangeArrowheads="1"/>
          </p:cNvSpPr>
          <p:nvPr/>
        </p:nvSpPr>
        <p:spPr bwMode="auto">
          <a:xfrm>
            <a:off x="7104063" y="692150"/>
            <a:ext cx="20685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lgn="r"/>
            <a:r>
              <a:rPr lang="en-US" altLang="nl-NL" sz="1000" b="1">
                <a:solidFill>
                  <a:srgbClr val="BE7882"/>
                </a:solidFill>
              </a:rPr>
              <a:t>25.2.2008 – after 1st hour</a:t>
            </a:r>
          </a:p>
        </p:txBody>
      </p:sp>
      <p:sp>
        <p:nvSpPr>
          <p:cNvPr id="2" name="TextBox 1"/>
          <p:cNvSpPr txBox="1"/>
          <p:nvPr/>
        </p:nvSpPr>
        <p:spPr>
          <a:xfrm>
            <a:off x="1929316" y="4251325"/>
            <a:ext cx="266420" cy="307777"/>
          </a:xfrm>
          <a:prstGeom prst="rect">
            <a:avLst/>
          </a:prstGeom>
          <a:solidFill>
            <a:schemeClr val="bg1"/>
          </a:solidFill>
        </p:spPr>
        <p:txBody>
          <a:bodyPr wrap="none" rtlCol="0">
            <a:spAutoFit/>
          </a:bodyPr>
          <a:lstStyle/>
          <a:p>
            <a:r>
              <a:rPr lang="en-GB" dirty="0" smtClean="0"/>
              <a:t>-</a:t>
            </a:r>
            <a:endParaRPr lang="en-GB" dirty="0"/>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Footer Placeholder 3"/>
          <p:cNvSpPr>
            <a:spLocks noGrp="1"/>
          </p:cNvSpPr>
          <p:nvPr>
            <p:ph type="ftr" sz="quarter" idx="10"/>
          </p:nvPr>
        </p:nvSpPr>
        <p:spPr/>
        <p:txBody>
          <a:bodyPr/>
          <a:lstStyle/>
          <a:p>
            <a:pPr>
              <a:defRPr/>
            </a:pPr>
            <a:r>
              <a:rPr lang="en-US"/>
              <a:t>3 - Mobile Robot Kinematics</a:t>
            </a:r>
          </a:p>
        </p:txBody>
      </p:sp>
      <p:sp>
        <p:nvSpPr>
          <p:cNvPr id="9" name="Slide Number Placeholder 4"/>
          <p:cNvSpPr>
            <a:spLocks noGrp="1"/>
          </p:cNvSpPr>
          <p:nvPr>
            <p:ph type="sldNum" sz="quarter" idx="11"/>
          </p:nvPr>
        </p:nvSpPr>
        <p:spPr/>
        <p:txBody>
          <a:bodyPr/>
          <a:lstStyle/>
          <a:p>
            <a:pPr>
              <a:defRPr/>
            </a:pPr>
            <a:r>
              <a:rPr lang="en-US"/>
              <a:t>3</a:t>
            </a:r>
          </a:p>
          <a:p>
            <a:pPr eaLnBrk="1" hangingPunct="1">
              <a:defRPr/>
            </a:pPr>
            <a:fld id="{D95F5CF3-9A60-4447-B764-DF69669799BD}" type="slidenum">
              <a:rPr lang="en-US" sz="2000" b="1"/>
              <a:pPr eaLnBrk="1" hangingPunct="1">
                <a:defRPr/>
              </a:pPr>
              <a:t>15</a:t>
            </a:fld>
            <a:endParaRPr lang="en-US" sz="2000" b="1"/>
          </a:p>
        </p:txBody>
      </p:sp>
      <p:sp>
        <p:nvSpPr>
          <p:cNvPr id="29700" name="Rectangle 2"/>
          <p:cNvSpPr>
            <a:spLocks noGrp="1" noChangeArrowheads="1"/>
          </p:cNvSpPr>
          <p:nvPr>
            <p:ph type="title"/>
          </p:nvPr>
        </p:nvSpPr>
        <p:spPr/>
        <p:txBody>
          <a:bodyPr/>
          <a:lstStyle/>
          <a:p>
            <a:pPr indent="0"/>
            <a:r>
              <a:rPr lang="en-US" altLang="nl-NL" smtClean="0"/>
              <a:t>Example: Differential Drive Robot</a:t>
            </a:r>
          </a:p>
        </p:txBody>
      </p:sp>
      <p:sp>
        <p:nvSpPr>
          <p:cNvPr id="29701" name="Rectangle 3"/>
          <p:cNvSpPr>
            <a:spLocks noGrp="1" noChangeArrowheads="1"/>
          </p:cNvSpPr>
          <p:nvPr>
            <p:ph type="body" idx="1"/>
          </p:nvPr>
        </p:nvSpPr>
        <p:spPr/>
        <p:txBody>
          <a:bodyPr/>
          <a:lstStyle/>
          <a:p>
            <a:endParaRPr lang="en-GB" altLang="nl-NL" smtClean="0"/>
          </a:p>
          <a:p>
            <a:r>
              <a:rPr lang="en-GB" altLang="nl-NL" smtClean="0"/>
              <a:t>Presented on blackboard</a:t>
            </a:r>
          </a:p>
        </p:txBody>
      </p:sp>
      <p:pic>
        <p:nvPicPr>
          <p:cNvPr id="2970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450" y="1773238"/>
            <a:ext cx="60753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0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2605088"/>
            <a:ext cx="4913313"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0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205038"/>
            <a:ext cx="403225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05"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825" y="3357563"/>
            <a:ext cx="3636963"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3 - Mobile Robot Kinematics</a:t>
            </a:r>
          </a:p>
        </p:txBody>
      </p:sp>
      <p:sp>
        <p:nvSpPr>
          <p:cNvPr id="5" name="Slide Number Placeholder 4"/>
          <p:cNvSpPr>
            <a:spLocks noGrp="1"/>
          </p:cNvSpPr>
          <p:nvPr>
            <p:ph type="sldNum" sz="quarter" idx="11"/>
          </p:nvPr>
        </p:nvSpPr>
        <p:spPr/>
        <p:txBody>
          <a:bodyPr/>
          <a:lstStyle/>
          <a:p>
            <a:pPr>
              <a:defRPr/>
            </a:pPr>
            <a:r>
              <a:rPr lang="en-US"/>
              <a:t>3</a:t>
            </a:r>
          </a:p>
          <a:p>
            <a:pPr eaLnBrk="1" hangingPunct="1">
              <a:defRPr/>
            </a:pPr>
            <a:fld id="{4B5ED562-3BA8-4162-B079-46C67361250A}" type="slidenum">
              <a:rPr lang="en-US" sz="2000" b="1"/>
              <a:pPr eaLnBrk="1" hangingPunct="1">
                <a:defRPr/>
              </a:pPr>
              <a:t>16</a:t>
            </a:fld>
            <a:endParaRPr lang="en-US" sz="2000" b="1"/>
          </a:p>
        </p:txBody>
      </p:sp>
      <p:sp>
        <p:nvSpPr>
          <p:cNvPr id="30724" name="Rectangle 2"/>
          <p:cNvSpPr>
            <a:spLocks noGrp="1" noChangeArrowheads="1"/>
          </p:cNvSpPr>
          <p:nvPr>
            <p:ph type="title"/>
          </p:nvPr>
        </p:nvSpPr>
        <p:spPr/>
        <p:txBody>
          <a:bodyPr/>
          <a:lstStyle/>
          <a:p>
            <a:pPr indent="0"/>
            <a:r>
              <a:rPr lang="en-US" altLang="nl-NL" smtClean="0"/>
              <a:t>Example: Omnidirectional Robot</a:t>
            </a:r>
          </a:p>
        </p:txBody>
      </p:sp>
      <p:sp>
        <p:nvSpPr>
          <p:cNvPr id="30725" name="Rectangle 3"/>
          <p:cNvSpPr>
            <a:spLocks noGrp="1" noChangeArrowheads="1"/>
          </p:cNvSpPr>
          <p:nvPr>
            <p:ph type="body" idx="1"/>
          </p:nvPr>
        </p:nvSpPr>
        <p:spPr/>
        <p:txBody>
          <a:bodyPr/>
          <a:lstStyle/>
          <a:p>
            <a:endParaRPr lang="en-GB" altLang="nl-NL" smtClean="0"/>
          </a:p>
          <a:p>
            <a:r>
              <a:rPr lang="en-GB" altLang="nl-NL" smtClean="0"/>
              <a:t>Presented on blackboard</a:t>
            </a: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pPr>
              <a:defRPr/>
            </a:pPr>
            <a:r>
              <a:rPr lang="en-US"/>
              <a:t>3 - Mobile Robot Kinematics</a:t>
            </a:r>
          </a:p>
        </p:txBody>
      </p:sp>
      <p:sp>
        <p:nvSpPr>
          <p:cNvPr id="8" name="Slide Number Placeholder 4"/>
          <p:cNvSpPr>
            <a:spLocks noGrp="1"/>
          </p:cNvSpPr>
          <p:nvPr>
            <p:ph type="sldNum" sz="quarter" idx="11"/>
          </p:nvPr>
        </p:nvSpPr>
        <p:spPr/>
        <p:txBody>
          <a:bodyPr/>
          <a:lstStyle/>
          <a:p>
            <a:pPr>
              <a:defRPr/>
            </a:pPr>
            <a:r>
              <a:rPr lang="en-US"/>
              <a:t>3</a:t>
            </a:r>
          </a:p>
          <a:p>
            <a:pPr eaLnBrk="1" hangingPunct="1">
              <a:defRPr/>
            </a:pPr>
            <a:fld id="{DE6EC7E8-BF43-44AB-88A2-9A3EAE68F129}" type="slidenum">
              <a:rPr lang="en-US" sz="2000" b="1"/>
              <a:pPr eaLnBrk="1" hangingPunct="1">
                <a:defRPr/>
              </a:pPr>
              <a:t>17</a:t>
            </a:fld>
            <a:endParaRPr lang="en-US" sz="2000" b="1"/>
          </a:p>
        </p:txBody>
      </p:sp>
      <p:sp>
        <p:nvSpPr>
          <p:cNvPr id="31748" name="Rectangle 2"/>
          <p:cNvSpPr>
            <a:spLocks noGrp="1" noChangeArrowheads="1"/>
          </p:cNvSpPr>
          <p:nvPr>
            <p:ph type="title"/>
          </p:nvPr>
        </p:nvSpPr>
        <p:spPr/>
        <p:txBody>
          <a:bodyPr/>
          <a:lstStyle/>
          <a:p>
            <a:pPr indent="0"/>
            <a:r>
              <a:rPr lang="en-US" altLang="nl-NL" smtClean="0"/>
              <a:t>Mobile Robot Maneuverability</a:t>
            </a:r>
          </a:p>
        </p:txBody>
      </p:sp>
      <p:sp>
        <p:nvSpPr>
          <p:cNvPr id="31749" name="Rectangle 3"/>
          <p:cNvSpPr>
            <a:spLocks noGrp="1" noChangeArrowheads="1"/>
          </p:cNvSpPr>
          <p:nvPr>
            <p:ph type="body" idx="1"/>
          </p:nvPr>
        </p:nvSpPr>
        <p:spPr>
          <a:xfrm>
            <a:off x="683320" y="1307207"/>
            <a:ext cx="7057032" cy="4282033"/>
          </a:xfrm>
        </p:spPr>
        <p:txBody>
          <a:bodyPr/>
          <a:lstStyle/>
          <a:p>
            <a:r>
              <a:rPr lang="en-US" altLang="nl-NL" dirty="0" smtClean="0"/>
              <a:t>The maneuverability of a mobile robot is the combination</a:t>
            </a:r>
          </a:p>
          <a:p>
            <a:pPr lvl="1"/>
            <a:r>
              <a:rPr lang="en-US" altLang="nl-NL" dirty="0" smtClean="0"/>
              <a:t>of the mobility available based on the sliding constraints</a:t>
            </a:r>
          </a:p>
          <a:p>
            <a:pPr lvl="1"/>
            <a:r>
              <a:rPr lang="en-US" altLang="nl-NL" dirty="0" smtClean="0"/>
              <a:t>plus additional freedom contributed by the steering</a:t>
            </a:r>
          </a:p>
          <a:p>
            <a:pPr lvl="1"/>
            <a:endParaRPr lang="en-US" altLang="nl-NL" dirty="0" smtClean="0"/>
          </a:p>
          <a:p>
            <a:r>
              <a:rPr lang="en-US" altLang="nl-NL" dirty="0" smtClean="0"/>
              <a:t>Three wheels is sufficient for static stability</a:t>
            </a:r>
          </a:p>
          <a:p>
            <a:pPr lvl="1"/>
            <a:r>
              <a:rPr lang="en-US" altLang="nl-NL" dirty="0" smtClean="0"/>
              <a:t>additional wheels need to be synchronized</a:t>
            </a:r>
          </a:p>
          <a:p>
            <a:pPr lvl="1"/>
            <a:r>
              <a:rPr lang="en-US" altLang="nl-NL" dirty="0" smtClean="0"/>
              <a:t>this is also the case for some arrangements with three wheels</a:t>
            </a:r>
          </a:p>
          <a:p>
            <a:pPr lvl="1"/>
            <a:endParaRPr lang="en-US" altLang="nl-NL" dirty="0" smtClean="0"/>
          </a:p>
          <a:p>
            <a:r>
              <a:rPr lang="en-US" altLang="nl-NL" dirty="0" smtClean="0"/>
              <a:t>It can be derived using the equation seen before</a:t>
            </a:r>
          </a:p>
          <a:p>
            <a:pPr lvl="1"/>
            <a:r>
              <a:rPr lang="en-US" altLang="nl-NL" dirty="0" smtClean="0"/>
              <a:t>Degree of mobility</a:t>
            </a:r>
          </a:p>
          <a:p>
            <a:pPr lvl="1"/>
            <a:r>
              <a:rPr lang="en-US" altLang="nl-NL" dirty="0" smtClean="0"/>
              <a:t>Degree of </a:t>
            </a:r>
            <a:r>
              <a:rPr lang="en-US" altLang="nl-NL" dirty="0" err="1" smtClean="0"/>
              <a:t>steerability</a:t>
            </a:r>
            <a:endParaRPr lang="en-US" altLang="nl-NL" dirty="0" smtClean="0"/>
          </a:p>
          <a:p>
            <a:pPr lvl="1"/>
            <a:r>
              <a:rPr lang="en-US" altLang="nl-NL" dirty="0" smtClean="0"/>
              <a:t>Robots </a:t>
            </a:r>
            <a:r>
              <a:rPr lang="en-US" altLang="nl-NL" dirty="0" smtClean="0"/>
              <a:t>maneuverability</a:t>
            </a:r>
            <a:endParaRPr lang="en-US" altLang="nl-NL" dirty="0" smtClean="0"/>
          </a:p>
        </p:txBody>
      </p:sp>
      <p:graphicFrame>
        <p:nvGraphicFramePr>
          <p:cNvPr id="31750" name="Object 4"/>
          <p:cNvGraphicFramePr>
            <a:graphicFrameLocks noChangeAspect="1"/>
          </p:cNvGraphicFramePr>
          <p:nvPr>
            <p:extLst>
              <p:ext uri="{D42A27DB-BD31-4B8C-83A1-F6EECF244321}">
                <p14:modId xmlns:p14="http://schemas.microsoft.com/office/powerpoint/2010/main" val="3575638551"/>
              </p:ext>
            </p:extLst>
          </p:nvPr>
        </p:nvGraphicFramePr>
        <p:xfrm>
          <a:off x="3844032" y="4398070"/>
          <a:ext cx="346075" cy="374650"/>
        </p:xfrm>
        <a:graphic>
          <a:graphicData uri="http://schemas.openxmlformats.org/presentationml/2006/ole">
            <mc:AlternateContent xmlns:mc="http://schemas.openxmlformats.org/markup-compatibility/2006">
              <mc:Choice xmlns:v="urn:schemas-microsoft-com:vml" Requires="v">
                <p:oleObj spid="_x0000_s31768" name="Equation" r:id="rId3" imgW="203024" imgH="203024" progId="Equation.3">
                  <p:embed/>
                </p:oleObj>
              </mc:Choice>
              <mc:Fallback>
                <p:oleObj name="Equation" r:id="rId3" imgW="203024" imgH="203024"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4032" y="4398070"/>
                        <a:ext cx="346075"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1" name="Object 5"/>
          <p:cNvGraphicFramePr>
            <a:graphicFrameLocks noChangeAspect="1"/>
          </p:cNvGraphicFramePr>
          <p:nvPr>
            <p:extLst>
              <p:ext uri="{D42A27DB-BD31-4B8C-83A1-F6EECF244321}">
                <p14:modId xmlns:p14="http://schemas.microsoft.com/office/powerpoint/2010/main" val="2771700434"/>
              </p:ext>
            </p:extLst>
          </p:nvPr>
        </p:nvGraphicFramePr>
        <p:xfrm>
          <a:off x="3844032" y="4712395"/>
          <a:ext cx="280988" cy="374650"/>
        </p:xfrm>
        <a:graphic>
          <a:graphicData uri="http://schemas.openxmlformats.org/presentationml/2006/ole">
            <mc:AlternateContent xmlns:mc="http://schemas.openxmlformats.org/markup-compatibility/2006">
              <mc:Choice xmlns:v="urn:schemas-microsoft-com:vml" Requires="v">
                <p:oleObj spid="_x0000_s31769" name="Equation" r:id="rId5" imgW="164957" imgH="203024" progId="Equation.3">
                  <p:embed/>
                </p:oleObj>
              </mc:Choice>
              <mc:Fallback>
                <p:oleObj name="Equation" r:id="rId5" imgW="164957" imgH="203024"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4032" y="4712395"/>
                        <a:ext cx="280988"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2" name="Object 6"/>
          <p:cNvGraphicFramePr>
            <a:graphicFrameLocks noChangeAspect="1"/>
          </p:cNvGraphicFramePr>
          <p:nvPr>
            <p:extLst>
              <p:ext uri="{D42A27DB-BD31-4B8C-83A1-F6EECF244321}">
                <p14:modId xmlns:p14="http://schemas.microsoft.com/office/powerpoint/2010/main" val="3061783297"/>
              </p:ext>
            </p:extLst>
          </p:nvPr>
        </p:nvGraphicFramePr>
        <p:xfrm>
          <a:off x="3844032" y="5060057"/>
          <a:ext cx="1376363" cy="374650"/>
        </p:xfrm>
        <a:graphic>
          <a:graphicData uri="http://schemas.openxmlformats.org/presentationml/2006/ole">
            <mc:AlternateContent xmlns:mc="http://schemas.openxmlformats.org/markup-compatibility/2006">
              <mc:Choice xmlns:v="urn:schemas-microsoft-com:vml" Requires="v">
                <p:oleObj spid="_x0000_s31770" name="Equation" r:id="rId7" imgW="799753" imgH="203112" progId="Equation.3">
                  <p:embed/>
                </p:oleObj>
              </mc:Choice>
              <mc:Fallback>
                <p:oleObj name="Equation" r:id="rId7" imgW="799753" imgH="203112"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4032" y="5060057"/>
                        <a:ext cx="137636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3"/>
          <p:cNvSpPr>
            <a:spLocks noGrp="1"/>
          </p:cNvSpPr>
          <p:nvPr>
            <p:ph type="ftr" sz="quarter" idx="10"/>
          </p:nvPr>
        </p:nvSpPr>
        <p:spPr/>
        <p:txBody>
          <a:bodyPr/>
          <a:lstStyle/>
          <a:p>
            <a:pPr>
              <a:defRPr/>
            </a:pPr>
            <a:r>
              <a:rPr lang="en-US"/>
              <a:t>3 - Mobile Robot Kinematics</a:t>
            </a:r>
          </a:p>
        </p:txBody>
      </p:sp>
      <p:sp>
        <p:nvSpPr>
          <p:cNvPr id="13" name="Slide Number Placeholder 4"/>
          <p:cNvSpPr>
            <a:spLocks noGrp="1"/>
          </p:cNvSpPr>
          <p:nvPr>
            <p:ph type="sldNum" sz="quarter" idx="11"/>
          </p:nvPr>
        </p:nvSpPr>
        <p:spPr/>
        <p:txBody>
          <a:bodyPr/>
          <a:lstStyle/>
          <a:p>
            <a:pPr>
              <a:defRPr/>
            </a:pPr>
            <a:r>
              <a:rPr lang="en-US"/>
              <a:t>3</a:t>
            </a:r>
          </a:p>
          <a:p>
            <a:pPr eaLnBrk="1" hangingPunct="1">
              <a:defRPr/>
            </a:pPr>
            <a:fld id="{7D28F165-0AAD-43C0-BD38-33E687475D98}" type="slidenum">
              <a:rPr lang="en-US" sz="2000" b="1"/>
              <a:pPr eaLnBrk="1" hangingPunct="1">
                <a:defRPr/>
              </a:pPr>
              <a:t>18</a:t>
            </a:fld>
            <a:endParaRPr lang="en-US" sz="2000" b="1"/>
          </a:p>
        </p:txBody>
      </p:sp>
      <p:sp>
        <p:nvSpPr>
          <p:cNvPr id="32772" name="Rectangle 2"/>
          <p:cNvSpPr>
            <a:spLocks noGrp="1" noChangeArrowheads="1"/>
          </p:cNvSpPr>
          <p:nvPr>
            <p:ph type="title"/>
          </p:nvPr>
        </p:nvSpPr>
        <p:spPr/>
        <p:txBody>
          <a:bodyPr/>
          <a:lstStyle/>
          <a:p>
            <a:pPr indent="0"/>
            <a:r>
              <a:rPr lang="en-US" altLang="nl-NL" smtClean="0"/>
              <a:t>Mobile Robot Maneuverability: Degree of Mobility</a:t>
            </a:r>
          </a:p>
        </p:txBody>
      </p:sp>
      <p:sp>
        <p:nvSpPr>
          <p:cNvPr id="32773" name="Rectangle 3"/>
          <p:cNvSpPr>
            <a:spLocks noGrp="1" noChangeArrowheads="1"/>
          </p:cNvSpPr>
          <p:nvPr>
            <p:ph type="body" idx="1"/>
          </p:nvPr>
        </p:nvSpPr>
        <p:spPr/>
        <p:txBody>
          <a:bodyPr/>
          <a:lstStyle/>
          <a:p>
            <a:r>
              <a:rPr lang="en-US" altLang="nl-NL" dirty="0" smtClean="0"/>
              <a:t>To avoid any lateral slip the motion vector            has to satisfy the following constraints:</a:t>
            </a:r>
          </a:p>
          <a:p>
            <a:endParaRPr lang="en-US" altLang="nl-NL" dirty="0" smtClean="0"/>
          </a:p>
          <a:p>
            <a:endParaRPr lang="en-US" altLang="nl-NL" dirty="0" smtClean="0"/>
          </a:p>
          <a:p>
            <a:endParaRPr lang="en-US" altLang="nl-NL" dirty="0" smtClean="0"/>
          </a:p>
          <a:p>
            <a:r>
              <a:rPr lang="en-US" altLang="nl-NL" dirty="0" smtClean="0"/>
              <a:t>Mathematically:</a:t>
            </a:r>
          </a:p>
          <a:p>
            <a:pPr lvl="1"/>
            <a:r>
              <a:rPr lang="en-US" altLang="nl-NL" dirty="0" smtClean="0"/>
              <a:t>             must belong to the </a:t>
            </a:r>
            <a:r>
              <a:rPr lang="en-US" altLang="nl-NL" i="1" dirty="0" smtClean="0">
                <a:solidFill>
                  <a:srgbClr val="008000"/>
                </a:solidFill>
              </a:rPr>
              <a:t>null space</a:t>
            </a:r>
            <a:r>
              <a:rPr lang="en-US" altLang="nl-NL" dirty="0" smtClean="0"/>
              <a:t> of the projection matrix</a:t>
            </a:r>
          </a:p>
          <a:p>
            <a:pPr lvl="1"/>
            <a:endParaRPr lang="en-US" altLang="nl-NL" i="1" dirty="0" smtClean="0">
              <a:solidFill>
                <a:srgbClr val="008000"/>
              </a:solidFill>
            </a:endParaRPr>
          </a:p>
          <a:p>
            <a:pPr lvl="1"/>
            <a:r>
              <a:rPr lang="en-US" altLang="nl-NL" i="1" dirty="0" smtClean="0">
                <a:solidFill>
                  <a:srgbClr val="008000"/>
                </a:solidFill>
              </a:rPr>
              <a:t>Null space</a:t>
            </a:r>
            <a:r>
              <a:rPr lang="en-US" altLang="nl-NL" dirty="0" smtClean="0"/>
              <a:t> of             is the space N such that for any vector n in N</a:t>
            </a:r>
          </a:p>
          <a:p>
            <a:pPr lvl="1"/>
            <a:endParaRPr lang="en-US" altLang="nl-NL" dirty="0" smtClean="0"/>
          </a:p>
          <a:p>
            <a:pPr lvl="1"/>
            <a:endParaRPr lang="en-US" altLang="nl-NL" dirty="0" smtClean="0"/>
          </a:p>
          <a:p>
            <a:pPr lvl="1"/>
            <a:r>
              <a:rPr lang="en-US" altLang="nl-NL" dirty="0" smtClean="0"/>
              <a:t>Geometrically this can be shown by the </a:t>
            </a:r>
            <a:r>
              <a:rPr lang="en-US" altLang="nl-NL" i="1" dirty="0" smtClean="0">
                <a:solidFill>
                  <a:srgbClr val="008000"/>
                </a:solidFill>
              </a:rPr>
              <a:t>Instantaneous Center of Rotation</a:t>
            </a:r>
            <a:r>
              <a:rPr lang="en-US" altLang="nl-NL" i="1" dirty="0" smtClean="0"/>
              <a:t> (ICR)</a:t>
            </a:r>
          </a:p>
        </p:txBody>
      </p:sp>
      <p:graphicFrame>
        <p:nvGraphicFramePr>
          <p:cNvPr id="32774" name="Object 4"/>
          <p:cNvGraphicFramePr>
            <a:graphicFrameLocks noChangeAspect="1"/>
          </p:cNvGraphicFramePr>
          <p:nvPr/>
        </p:nvGraphicFramePr>
        <p:xfrm>
          <a:off x="1268413" y="1809750"/>
          <a:ext cx="1482725" cy="469900"/>
        </p:xfrm>
        <a:graphic>
          <a:graphicData uri="http://schemas.openxmlformats.org/presentationml/2006/ole">
            <mc:AlternateContent xmlns:mc="http://schemas.openxmlformats.org/markup-compatibility/2006">
              <mc:Choice xmlns:v="urn:schemas-microsoft-com:vml" Requires="v">
                <p:oleObj spid="_x0000_s32830" name="Equation" r:id="rId4" imgW="863225" imgH="253890" progId="Equation.3">
                  <p:embed/>
                </p:oleObj>
              </mc:Choice>
              <mc:Fallback>
                <p:oleObj name="Equation" r:id="rId4" imgW="863225" imgH="25389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413" y="1809750"/>
                        <a:ext cx="1482725"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5" name="Object 5"/>
          <p:cNvGraphicFramePr>
            <a:graphicFrameLocks noChangeAspect="1"/>
          </p:cNvGraphicFramePr>
          <p:nvPr/>
        </p:nvGraphicFramePr>
        <p:xfrm>
          <a:off x="3516313" y="1898650"/>
          <a:ext cx="1965325" cy="823913"/>
        </p:xfrm>
        <a:graphic>
          <a:graphicData uri="http://schemas.openxmlformats.org/presentationml/2006/ole">
            <mc:AlternateContent xmlns:mc="http://schemas.openxmlformats.org/markup-compatibility/2006">
              <mc:Choice xmlns:v="urn:schemas-microsoft-com:vml" Requires="v">
                <p:oleObj spid="_x0000_s32831" name="Equation" r:id="rId6" imgW="1143000" imgH="444500" progId="Equation.3">
                  <p:embed/>
                </p:oleObj>
              </mc:Choice>
              <mc:Fallback>
                <p:oleObj name="Equation" r:id="rId6" imgW="1143000" imgH="4445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6313" y="1898650"/>
                        <a:ext cx="1965325"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6" name="Object 6"/>
          <p:cNvGraphicFramePr>
            <a:graphicFrameLocks noChangeAspect="1"/>
          </p:cNvGraphicFramePr>
          <p:nvPr/>
        </p:nvGraphicFramePr>
        <p:xfrm>
          <a:off x="1125538" y="2355850"/>
          <a:ext cx="1898650" cy="425450"/>
        </p:xfrm>
        <a:graphic>
          <a:graphicData uri="http://schemas.openxmlformats.org/presentationml/2006/ole">
            <mc:AlternateContent xmlns:mc="http://schemas.openxmlformats.org/markup-compatibility/2006">
              <mc:Choice xmlns:v="urn:schemas-microsoft-com:vml" Requires="v">
                <p:oleObj spid="_x0000_s32832" name="Equation" r:id="rId8" imgW="1104900" imgH="228600" progId="Equation.3">
                  <p:embed/>
                </p:oleObj>
              </mc:Choice>
              <mc:Fallback>
                <p:oleObj name="Equation" r:id="rId8" imgW="1104900" imgH="2286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5538" y="2355850"/>
                        <a:ext cx="1898650"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7" name="Object 7"/>
          <p:cNvGraphicFramePr>
            <a:graphicFrameLocks noChangeAspect="1"/>
          </p:cNvGraphicFramePr>
          <p:nvPr/>
        </p:nvGraphicFramePr>
        <p:xfrm>
          <a:off x="5292725" y="1008063"/>
          <a:ext cx="762000" cy="425450"/>
        </p:xfrm>
        <a:graphic>
          <a:graphicData uri="http://schemas.openxmlformats.org/presentationml/2006/ole">
            <mc:AlternateContent xmlns:mc="http://schemas.openxmlformats.org/markup-compatibility/2006">
              <mc:Choice xmlns:v="urn:schemas-microsoft-com:vml" Requires="v">
                <p:oleObj spid="_x0000_s32833" name="Equation" r:id="rId10" imgW="444307" imgH="228501" progId="Equation.3">
                  <p:embed/>
                </p:oleObj>
              </mc:Choice>
              <mc:Fallback>
                <p:oleObj name="Equation" r:id="rId10" imgW="444307" imgH="228501"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92725" y="1008063"/>
                        <a:ext cx="762000"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8" name="Object 8"/>
          <p:cNvGraphicFramePr>
            <a:graphicFrameLocks noChangeAspect="1"/>
          </p:cNvGraphicFramePr>
          <p:nvPr/>
        </p:nvGraphicFramePr>
        <p:xfrm>
          <a:off x="996950" y="3097213"/>
          <a:ext cx="762000" cy="425450"/>
        </p:xfrm>
        <a:graphic>
          <a:graphicData uri="http://schemas.openxmlformats.org/presentationml/2006/ole">
            <mc:AlternateContent xmlns:mc="http://schemas.openxmlformats.org/markup-compatibility/2006">
              <mc:Choice xmlns:v="urn:schemas-microsoft-com:vml" Requires="v">
                <p:oleObj spid="_x0000_s32834" name="Equation" r:id="rId12" imgW="444307" imgH="228501" progId="Equation.3">
                  <p:embed/>
                </p:oleObj>
              </mc:Choice>
              <mc:Fallback>
                <p:oleObj name="Equation" r:id="rId12" imgW="444307" imgH="228501"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6950" y="3097213"/>
                        <a:ext cx="762000"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9" name="Object 9"/>
          <p:cNvGraphicFramePr>
            <a:graphicFrameLocks noChangeAspect="1"/>
          </p:cNvGraphicFramePr>
          <p:nvPr/>
        </p:nvGraphicFramePr>
        <p:xfrm>
          <a:off x="7164388" y="3179763"/>
          <a:ext cx="762000" cy="376237"/>
        </p:xfrm>
        <a:graphic>
          <a:graphicData uri="http://schemas.openxmlformats.org/presentationml/2006/ole">
            <mc:AlternateContent xmlns:mc="http://schemas.openxmlformats.org/markup-compatibility/2006">
              <mc:Choice xmlns:v="urn:schemas-microsoft-com:vml" Requires="v">
                <p:oleObj spid="_x0000_s32835" name="Equation" r:id="rId13" imgW="444307" imgH="203112" progId="Equation.3">
                  <p:embed/>
                </p:oleObj>
              </mc:Choice>
              <mc:Fallback>
                <p:oleObj name="Equation" r:id="rId13" imgW="444307" imgH="203112"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64388" y="3179763"/>
                        <a:ext cx="762000"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0" name="Object 10"/>
          <p:cNvGraphicFramePr>
            <a:graphicFrameLocks noChangeAspect="1"/>
          </p:cNvGraphicFramePr>
          <p:nvPr/>
        </p:nvGraphicFramePr>
        <p:xfrm>
          <a:off x="2336800" y="3811588"/>
          <a:ext cx="762000" cy="376237"/>
        </p:xfrm>
        <a:graphic>
          <a:graphicData uri="http://schemas.openxmlformats.org/presentationml/2006/ole">
            <mc:AlternateContent xmlns:mc="http://schemas.openxmlformats.org/markup-compatibility/2006">
              <mc:Choice xmlns:v="urn:schemas-microsoft-com:vml" Requires="v">
                <p:oleObj spid="_x0000_s32836" name="Equation" r:id="rId15" imgW="444307" imgH="203112" progId="Equation.3">
                  <p:embed/>
                </p:oleObj>
              </mc:Choice>
              <mc:Fallback>
                <p:oleObj name="Equation" r:id="rId15" imgW="444307" imgH="203112"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36800" y="3811588"/>
                        <a:ext cx="762000"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1" name="Object 11"/>
          <p:cNvGraphicFramePr>
            <a:graphicFrameLocks noChangeAspect="1"/>
          </p:cNvGraphicFramePr>
          <p:nvPr/>
        </p:nvGraphicFramePr>
        <p:xfrm>
          <a:off x="3098800" y="4232275"/>
          <a:ext cx="1352550" cy="376238"/>
        </p:xfrm>
        <a:graphic>
          <a:graphicData uri="http://schemas.openxmlformats.org/presentationml/2006/ole">
            <mc:AlternateContent xmlns:mc="http://schemas.openxmlformats.org/markup-compatibility/2006">
              <mc:Choice xmlns:v="urn:schemas-microsoft-com:vml" Requires="v">
                <p:oleObj spid="_x0000_s32837" name="Equation" r:id="rId16" imgW="787058" imgH="203112" progId="Equation.3">
                  <p:embed/>
                </p:oleObj>
              </mc:Choice>
              <mc:Fallback>
                <p:oleObj name="Equation" r:id="rId16" imgW="787058" imgH="203112" progId="Equation.3">
                  <p:embed/>
                  <p:pic>
                    <p:nvPicPr>
                      <p:cNvPr id="0" name="Object 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98800" y="4232275"/>
                        <a:ext cx="1352550"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t>3 - Mobile Robot Kinematics</a:t>
            </a:r>
          </a:p>
        </p:txBody>
      </p:sp>
      <p:sp>
        <p:nvSpPr>
          <p:cNvPr id="6" name="Slide Number Placeholder 4"/>
          <p:cNvSpPr>
            <a:spLocks noGrp="1"/>
          </p:cNvSpPr>
          <p:nvPr>
            <p:ph type="sldNum" sz="quarter" idx="11"/>
          </p:nvPr>
        </p:nvSpPr>
        <p:spPr/>
        <p:txBody>
          <a:bodyPr/>
          <a:lstStyle/>
          <a:p>
            <a:pPr>
              <a:defRPr/>
            </a:pPr>
            <a:r>
              <a:rPr lang="en-US"/>
              <a:t>3</a:t>
            </a:r>
          </a:p>
          <a:p>
            <a:pPr eaLnBrk="1" hangingPunct="1">
              <a:defRPr/>
            </a:pPr>
            <a:fld id="{12468F7C-A6FF-40A0-AA03-5D42E3C7A3AD}" type="slidenum">
              <a:rPr lang="en-US" sz="2000" b="1"/>
              <a:pPr eaLnBrk="1" hangingPunct="1">
                <a:defRPr/>
              </a:pPr>
              <a:t>19</a:t>
            </a:fld>
            <a:endParaRPr lang="en-US" sz="2000" b="1"/>
          </a:p>
        </p:txBody>
      </p:sp>
      <p:sp>
        <p:nvSpPr>
          <p:cNvPr id="33796" name="Rectangle 2"/>
          <p:cNvSpPr>
            <a:spLocks noGrp="1" noChangeArrowheads="1"/>
          </p:cNvSpPr>
          <p:nvPr>
            <p:ph type="title"/>
          </p:nvPr>
        </p:nvSpPr>
        <p:spPr/>
        <p:txBody>
          <a:bodyPr/>
          <a:lstStyle/>
          <a:p>
            <a:pPr indent="0"/>
            <a:r>
              <a:rPr lang="en-US" altLang="nl-NL" sz="2000" smtClean="0"/>
              <a:t>Mobile Robot Maneuverability: Instantaneous Center of Rotation</a:t>
            </a:r>
          </a:p>
        </p:txBody>
      </p:sp>
      <p:sp>
        <p:nvSpPr>
          <p:cNvPr id="33797" name="Rectangle 3"/>
          <p:cNvSpPr>
            <a:spLocks noGrp="1" noChangeArrowheads="1"/>
          </p:cNvSpPr>
          <p:nvPr>
            <p:ph type="body" idx="1"/>
          </p:nvPr>
        </p:nvSpPr>
        <p:spPr/>
        <p:txBody>
          <a:bodyPr/>
          <a:lstStyle/>
          <a:p>
            <a:r>
              <a:rPr lang="en-US" altLang="nl-NL" smtClean="0"/>
              <a:t>Ackermann Steering		Bicycle</a:t>
            </a:r>
          </a:p>
        </p:txBody>
      </p:sp>
      <p:pic>
        <p:nvPicPr>
          <p:cNvPr id="3379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828800"/>
            <a:ext cx="6470650"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dirty="0"/>
              <a:t>3 - Mobile Robot Kinematics</a:t>
            </a:r>
          </a:p>
        </p:txBody>
      </p:sp>
      <p:sp>
        <p:nvSpPr>
          <p:cNvPr id="5" name="Slide Number Placeholder 4"/>
          <p:cNvSpPr>
            <a:spLocks noGrp="1"/>
          </p:cNvSpPr>
          <p:nvPr>
            <p:ph type="sldNum" sz="quarter" idx="11"/>
          </p:nvPr>
        </p:nvSpPr>
        <p:spPr/>
        <p:txBody>
          <a:bodyPr/>
          <a:lstStyle/>
          <a:p>
            <a:pPr>
              <a:defRPr/>
            </a:pPr>
            <a:r>
              <a:rPr lang="en-US" dirty="0"/>
              <a:t>3</a:t>
            </a:r>
          </a:p>
          <a:p>
            <a:pPr eaLnBrk="1" hangingPunct="1">
              <a:defRPr/>
            </a:pPr>
            <a:fld id="{7DD08C10-5C96-4409-82CC-EF13CC41F887}" type="slidenum">
              <a:rPr lang="en-US" sz="2000" b="1"/>
              <a:pPr eaLnBrk="1" hangingPunct="1">
                <a:defRPr/>
              </a:pPr>
              <a:t>2</a:t>
            </a:fld>
            <a:endParaRPr lang="en-US" sz="2000" b="1" dirty="0"/>
          </a:p>
        </p:txBody>
      </p:sp>
      <p:sp>
        <p:nvSpPr>
          <p:cNvPr id="16388" name="Rectangle 2"/>
          <p:cNvSpPr>
            <a:spLocks noGrp="1" noChangeArrowheads="1"/>
          </p:cNvSpPr>
          <p:nvPr>
            <p:ph type="title"/>
          </p:nvPr>
        </p:nvSpPr>
        <p:spPr/>
        <p:txBody>
          <a:bodyPr/>
          <a:lstStyle/>
          <a:p>
            <a:pPr indent="0"/>
            <a:r>
              <a:rPr lang="en-US" altLang="nl-NL" sz="1800" smtClean="0"/>
              <a:t>Introduction:</a:t>
            </a:r>
            <a:r>
              <a:rPr lang="en-US" altLang="nl-NL" smtClean="0"/>
              <a:t> Mobile Robot Kinematics</a:t>
            </a:r>
          </a:p>
        </p:txBody>
      </p:sp>
      <p:sp>
        <p:nvSpPr>
          <p:cNvPr id="16389" name="Rectangle 3"/>
          <p:cNvSpPr>
            <a:spLocks noGrp="1" noChangeArrowheads="1"/>
          </p:cNvSpPr>
          <p:nvPr>
            <p:ph type="body" idx="1"/>
          </p:nvPr>
        </p:nvSpPr>
        <p:spPr>
          <a:xfrm>
            <a:off x="899592" y="1268761"/>
            <a:ext cx="7705104" cy="4464496"/>
          </a:xfrm>
        </p:spPr>
        <p:txBody>
          <a:bodyPr/>
          <a:lstStyle/>
          <a:p>
            <a:r>
              <a:rPr lang="en-US" altLang="nl-NL" dirty="0" smtClean="0"/>
              <a:t>Aim</a:t>
            </a:r>
          </a:p>
          <a:p>
            <a:pPr lvl="1"/>
            <a:r>
              <a:rPr lang="en-US" altLang="nl-NL" dirty="0" smtClean="0"/>
              <a:t>Description of mechanical behavior of the robot for </a:t>
            </a:r>
            <a:br>
              <a:rPr lang="en-US" altLang="nl-NL" dirty="0" smtClean="0"/>
            </a:br>
            <a:r>
              <a:rPr lang="en-US" altLang="nl-NL" i="1" dirty="0" smtClean="0">
                <a:solidFill>
                  <a:srgbClr val="BE7100"/>
                </a:solidFill>
              </a:rPr>
              <a:t>design</a:t>
            </a:r>
            <a:r>
              <a:rPr lang="en-US" altLang="nl-NL" dirty="0" smtClean="0"/>
              <a:t> and </a:t>
            </a:r>
            <a:r>
              <a:rPr lang="en-US" altLang="nl-NL" i="1" dirty="0" smtClean="0">
                <a:solidFill>
                  <a:srgbClr val="BE7100"/>
                </a:solidFill>
              </a:rPr>
              <a:t>control</a:t>
            </a:r>
            <a:endParaRPr lang="en-US" altLang="nl-NL" i="1" dirty="0" smtClean="0">
              <a:solidFill>
                <a:schemeClr val="accent2"/>
              </a:solidFill>
            </a:endParaRPr>
          </a:p>
          <a:p>
            <a:pPr lvl="1"/>
            <a:r>
              <a:rPr lang="en-US" altLang="nl-NL" dirty="0" smtClean="0"/>
              <a:t>Similar to robot manipulator kinematics </a:t>
            </a:r>
          </a:p>
          <a:p>
            <a:pPr lvl="1"/>
            <a:r>
              <a:rPr lang="en-US" altLang="nl-NL" dirty="0" smtClean="0"/>
              <a:t>However, mobile robots can move unbound with respect to its environment</a:t>
            </a:r>
          </a:p>
          <a:p>
            <a:pPr lvl="2"/>
            <a:r>
              <a:rPr lang="en-US" altLang="nl-NL" dirty="0" smtClean="0"/>
              <a:t>There is no direct way to measure the robot’s position</a:t>
            </a:r>
          </a:p>
          <a:p>
            <a:pPr lvl="2"/>
            <a:r>
              <a:rPr lang="en-US" altLang="nl-NL" dirty="0" smtClean="0"/>
              <a:t>Position must be integrated over time</a:t>
            </a:r>
          </a:p>
          <a:p>
            <a:pPr lvl="2"/>
            <a:r>
              <a:rPr lang="en-US" altLang="nl-NL" dirty="0" smtClean="0"/>
              <a:t>Leads to inaccuracies of the position (motion) estimate </a:t>
            </a:r>
            <a:br>
              <a:rPr lang="en-US" altLang="nl-NL" dirty="0" smtClean="0"/>
            </a:br>
            <a:r>
              <a:rPr lang="en-US" altLang="nl-NL" i="1" dirty="0" smtClean="0">
                <a:solidFill>
                  <a:srgbClr val="BE7100"/>
                </a:solidFill>
              </a:rPr>
              <a:t>-&gt; the number 1 challenge in mobile robotics</a:t>
            </a:r>
            <a:endParaRPr lang="en-US" altLang="nl-NL" dirty="0" smtClean="0">
              <a:solidFill>
                <a:schemeClr val="accent2"/>
              </a:solidFill>
            </a:endParaRPr>
          </a:p>
          <a:p>
            <a:pPr lvl="1"/>
            <a:r>
              <a:rPr lang="en-US" altLang="nl-NL" dirty="0" smtClean="0"/>
              <a:t>Understanding mobile robot motion starts with understanding wheel </a:t>
            </a:r>
            <a:r>
              <a:rPr lang="en-US" altLang="nl-NL" i="1" dirty="0" smtClean="0">
                <a:solidFill>
                  <a:srgbClr val="BE7100"/>
                </a:solidFill>
              </a:rPr>
              <a:t>constraints</a:t>
            </a:r>
            <a:r>
              <a:rPr lang="en-US" altLang="nl-NL" dirty="0" smtClean="0"/>
              <a:t> placed on the robots mobility</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p:txBody>
          <a:bodyPr/>
          <a:lstStyle/>
          <a:p>
            <a:pPr>
              <a:defRPr/>
            </a:pPr>
            <a:r>
              <a:rPr lang="en-US"/>
              <a:t>3 - Mobile Robot Kinematics</a:t>
            </a:r>
          </a:p>
        </p:txBody>
      </p:sp>
      <p:sp>
        <p:nvSpPr>
          <p:cNvPr id="14" name="Slide Number Placeholder 4"/>
          <p:cNvSpPr>
            <a:spLocks noGrp="1"/>
          </p:cNvSpPr>
          <p:nvPr>
            <p:ph type="sldNum" sz="quarter" idx="11"/>
          </p:nvPr>
        </p:nvSpPr>
        <p:spPr/>
        <p:txBody>
          <a:bodyPr/>
          <a:lstStyle/>
          <a:p>
            <a:pPr>
              <a:defRPr/>
            </a:pPr>
            <a:r>
              <a:rPr lang="en-US"/>
              <a:t>3</a:t>
            </a:r>
          </a:p>
          <a:p>
            <a:pPr eaLnBrk="1" hangingPunct="1">
              <a:defRPr/>
            </a:pPr>
            <a:fld id="{4B71786D-BEE6-4F7A-BC9B-9920E8F885A1}" type="slidenum">
              <a:rPr lang="en-US" sz="2000" b="1"/>
              <a:pPr eaLnBrk="1" hangingPunct="1">
                <a:defRPr/>
              </a:pPr>
              <a:t>20</a:t>
            </a:fld>
            <a:endParaRPr lang="en-US" sz="2000" b="1"/>
          </a:p>
        </p:txBody>
      </p:sp>
      <p:sp>
        <p:nvSpPr>
          <p:cNvPr id="34820" name="Rectangle 14"/>
          <p:cNvSpPr>
            <a:spLocks noGrp="1" noChangeArrowheads="1"/>
          </p:cNvSpPr>
          <p:nvPr>
            <p:ph type="title"/>
          </p:nvPr>
        </p:nvSpPr>
        <p:spPr/>
        <p:txBody>
          <a:bodyPr/>
          <a:lstStyle/>
          <a:p>
            <a:pPr indent="0"/>
            <a:r>
              <a:rPr lang="en-US" altLang="nl-NL" smtClean="0"/>
              <a:t>Mobile Robot Maneuverability: More on Degree of Mobility</a:t>
            </a:r>
          </a:p>
        </p:txBody>
      </p:sp>
      <p:sp>
        <p:nvSpPr>
          <p:cNvPr id="34821" name="Rectangle 15"/>
          <p:cNvSpPr>
            <a:spLocks noGrp="1" noChangeArrowheads="1"/>
          </p:cNvSpPr>
          <p:nvPr>
            <p:ph type="body" idx="1"/>
          </p:nvPr>
        </p:nvSpPr>
        <p:spPr>
          <a:xfrm>
            <a:off x="395288" y="1019175"/>
            <a:ext cx="8596312" cy="5362153"/>
          </a:xfrm>
        </p:spPr>
        <p:txBody>
          <a:bodyPr/>
          <a:lstStyle/>
          <a:p>
            <a:pPr>
              <a:lnSpc>
                <a:spcPct val="90000"/>
              </a:lnSpc>
            </a:pPr>
            <a:r>
              <a:rPr lang="en-US" altLang="nl-NL" dirty="0" smtClean="0"/>
              <a:t>Robot chassis kinematics is a function of the set of independent constraints</a:t>
            </a:r>
          </a:p>
          <a:p>
            <a:pPr>
              <a:lnSpc>
                <a:spcPct val="90000"/>
              </a:lnSpc>
            </a:pPr>
            <a:endParaRPr lang="en-US" altLang="nl-NL" dirty="0" smtClean="0"/>
          </a:p>
          <a:p>
            <a:pPr>
              <a:lnSpc>
                <a:spcPct val="90000"/>
              </a:lnSpc>
            </a:pPr>
            <a:endParaRPr lang="en-US" altLang="nl-NL" dirty="0" smtClean="0"/>
          </a:p>
          <a:p>
            <a:pPr lvl="1">
              <a:lnSpc>
                <a:spcPct val="90000"/>
              </a:lnSpc>
            </a:pPr>
            <a:r>
              <a:rPr lang="en-US" altLang="nl-NL" dirty="0" smtClean="0"/>
              <a:t>the greater the rank of ,            the more constrained is the mobility</a:t>
            </a:r>
          </a:p>
          <a:p>
            <a:pPr>
              <a:lnSpc>
                <a:spcPct val="90000"/>
              </a:lnSpc>
            </a:pPr>
            <a:endParaRPr lang="en-US" altLang="nl-NL" dirty="0" smtClean="0"/>
          </a:p>
          <a:p>
            <a:pPr>
              <a:lnSpc>
                <a:spcPct val="90000"/>
              </a:lnSpc>
            </a:pPr>
            <a:r>
              <a:rPr lang="en-US" altLang="nl-NL" dirty="0" smtClean="0"/>
              <a:t>Mathematically</a:t>
            </a:r>
          </a:p>
          <a:p>
            <a:pPr lvl="1">
              <a:lnSpc>
                <a:spcPct val="90000"/>
              </a:lnSpc>
            </a:pPr>
            <a:endParaRPr lang="en-US" altLang="nl-NL" dirty="0" smtClean="0"/>
          </a:p>
          <a:p>
            <a:pPr lvl="2">
              <a:lnSpc>
                <a:spcPct val="90000"/>
              </a:lnSpc>
            </a:pPr>
            <a:endParaRPr lang="en-US" altLang="nl-NL" dirty="0" smtClean="0"/>
          </a:p>
          <a:p>
            <a:pPr lvl="2">
              <a:lnSpc>
                <a:spcPct val="90000"/>
              </a:lnSpc>
            </a:pPr>
            <a:r>
              <a:rPr lang="en-US" altLang="nl-NL" dirty="0" smtClean="0"/>
              <a:t>no standard wheels</a:t>
            </a:r>
          </a:p>
          <a:p>
            <a:pPr lvl="2">
              <a:lnSpc>
                <a:spcPct val="90000"/>
              </a:lnSpc>
            </a:pPr>
            <a:r>
              <a:rPr lang="en-US" altLang="nl-NL" dirty="0" smtClean="0"/>
              <a:t>all direction constrained</a:t>
            </a:r>
          </a:p>
          <a:p>
            <a:pPr>
              <a:lnSpc>
                <a:spcPct val="90000"/>
              </a:lnSpc>
            </a:pPr>
            <a:endParaRPr lang="en-US" altLang="nl-NL" dirty="0" smtClean="0"/>
          </a:p>
          <a:p>
            <a:pPr>
              <a:lnSpc>
                <a:spcPct val="90000"/>
              </a:lnSpc>
            </a:pPr>
            <a:r>
              <a:rPr lang="en-US" altLang="nl-NL" dirty="0" smtClean="0"/>
              <a:t>Examples:</a:t>
            </a:r>
          </a:p>
          <a:p>
            <a:pPr lvl="1">
              <a:lnSpc>
                <a:spcPct val="90000"/>
              </a:lnSpc>
            </a:pPr>
            <a:r>
              <a:rPr lang="en-US" altLang="nl-NL" dirty="0" smtClean="0"/>
              <a:t>Unicycle: One single fixed standard wheel</a:t>
            </a:r>
          </a:p>
          <a:p>
            <a:pPr lvl="1">
              <a:lnSpc>
                <a:spcPct val="90000"/>
              </a:lnSpc>
            </a:pPr>
            <a:r>
              <a:rPr lang="en-US" altLang="nl-NL" dirty="0" smtClean="0"/>
              <a:t>Differential drive: Two fixed standard wheels</a:t>
            </a:r>
          </a:p>
          <a:p>
            <a:pPr lvl="2">
              <a:lnSpc>
                <a:spcPct val="90000"/>
              </a:lnSpc>
            </a:pPr>
            <a:r>
              <a:rPr lang="en-US" altLang="nl-NL" dirty="0" smtClean="0"/>
              <a:t>wheels on same axle</a:t>
            </a:r>
          </a:p>
          <a:p>
            <a:pPr lvl="2">
              <a:lnSpc>
                <a:spcPct val="90000"/>
              </a:lnSpc>
            </a:pPr>
            <a:r>
              <a:rPr lang="en-US" altLang="nl-NL" dirty="0" smtClean="0"/>
              <a:t>wheels on different axle</a:t>
            </a:r>
          </a:p>
        </p:txBody>
      </p:sp>
      <p:graphicFrame>
        <p:nvGraphicFramePr>
          <p:cNvPr id="34822" name="Object 4"/>
          <p:cNvGraphicFramePr>
            <a:graphicFrameLocks noChangeAspect="1"/>
          </p:cNvGraphicFramePr>
          <p:nvPr/>
        </p:nvGraphicFramePr>
        <p:xfrm>
          <a:off x="2335213" y="1636713"/>
          <a:ext cx="1457325" cy="423862"/>
        </p:xfrm>
        <a:graphic>
          <a:graphicData uri="http://schemas.openxmlformats.org/presentationml/2006/ole">
            <mc:AlternateContent xmlns:mc="http://schemas.openxmlformats.org/markup-compatibility/2006">
              <mc:Choice xmlns:v="urn:schemas-microsoft-com:vml" Requires="v">
                <p:oleObj spid="_x0000_s34876" name="Equation" r:id="rId4" imgW="850900" imgH="228600" progId="Equation.3">
                  <p:embed/>
                </p:oleObj>
              </mc:Choice>
              <mc:Fallback>
                <p:oleObj name="Equation" r:id="rId4" imgW="85090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5213" y="1636713"/>
                        <a:ext cx="145732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3" name="Object 5"/>
          <p:cNvGraphicFramePr>
            <a:graphicFrameLocks noChangeAspect="1"/>
          </p:cNvGraphicFramePr>
          <p:nvPr/>
        </p:nvGraphicFramePr>
        <p:xfrm>
          <a:off x="3305175" y="2276475"/>
          <a:ext cx="760413" cy="376238"/>
        </p:xfrm>
        <a:graphic>
          <a:graphicData uri="http://schemas.openxmlformats.org/presentationml/2006/ole">
            <mc:AlternateContent xmlns:mc="http://schemas.openxmlformats.org/markup-compatibility/2006">
              <mc:Choice xmlns:v="urn:schemas-microsoft-com:vml" Requires="v">
                <p:oleObj spid="_x0000_s34877" name="Equation" r:id="rId6" imgW="444307" imgH="203112" progId="Equation.3">
                  <p:embed/>
                </p:oleObj>
              </mc:Choice>
              <mc:Fallback>
                <p:oleObj name="Equation" r:id="rId6" imgW="444307" imgH="203112"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5175" y="2276475"/>
                        <a:ext cx="760413"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4" name="Object 6"/>
          <p:cNvGraphicFramePr>
            <a:graphicFrameLocks noChangeAspect="1"/>
          </p:cNvGraphicFramePr>
          <p:nvPr/>
        </p:nvGraphicFramePr>
        <p:xfrm>
          <a:off x="1184275" y="3284538"/>
          <a:ext cx="4122738" cy="422275"/>
        </p:xfrm>
        <a:graphic>
          <a:graphicData uri="http://schemas.openxmlformats.org/presentationml/2006/ole">
            <mc:AlternateContent xmlns:mc="http://schemas.openxmlformats.org/markup-compatibility/2006">
              <mc:Choice xmlns:v="urn:schemas-microsoft-com:vml" Requires="v">
                <p:oleObj spid="_x0000_s34878" name="Equation" r:id="rId8" imgW="2400300" imgH="228600" progId="Equation.3">
                  <p:embed/>
                </p:oleObj>
              </mc:Choice>
              <mc:Fallback>
                <p:oleObj name="Equation" r:id="rId8" imgW="2400300" imgH="2286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4275" y="3284538"/>
                        <a:ext cx="4122738"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5" name="Object 7"/>
          <p:cNvGraphicFramePr>
            <a:graphicFrameLocks noChangeAspect="1"/>
          </p:cNvGraphicFramePr>
          <p:nvPr/>
        </p:nvGraphicFramePr>
        <p:xfrm>
          <a:off x="5694363" y="3306763"/>
          <a:ext cx="2200275" cy="423862"/>
        </p:xfrm>
        <a:graphic>
          <a:graphicData uri="http://schemas.openxmlformats.org/presentationml/2006/ole">
            <mc:AlternateContent xmlns:mc="http://schemas.openxmlformats.org/markup-compatibility/2006">
              <mc:Choice xmlns:v="urn:schemas-microsoft-com:vml" Requires="v">
                <p:oleObj spid="_x0000_s34879" name="Equation" r:id="rId10" imgW="1282700" imgH="228600" progId="Equation.3">
                  <p:embed/>
                </p:oleObj>
              </mc:Choice>
              <mc:Fallback>
                <p:oleObj name="Equation" r:id="rId10" imgW="1282700" imgH="22860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94363" y="3306763"/>
                        <a:ext cx="220027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6" name="Object 8"/>
          <p:cNvGraphicFramePr>
            <a:graphicFrameLocks noChangeAspect="1"/>
          </p:cNvGraphicFramePr>
          <p:nvPr/>
        </p:nvGraphicFramePr>
        <p:xfrm>
          <a:off x="3724275" y="3798888"/>
          <a:ext cx="1652588" cy="382587"/>
        </p:xfrm>
        <a:graphic>
          <a:graphicData uri="http://schemas.openxmlformats.org/presentationml/2006/ole">
            <mc:AlternateContent xmlns:mc="http://schemas.openxmlformats.org/markup-compatibility/2006">
              <mc:Choice xmlns:v="urn:schemas-microsoft-com:vml" Requires="v">
                <p:oleObj spid="_x0000_s34880" name="Equation" r:id="rId12" imgW="1066800" imgH="228600" progId="Equation.3">
                  <p:embed/>
                </p:oleObj>
              </mc:Choice>
              <mc:Fallback>
                <p:oleObj name="Equation" r:id="rId12" imgW="1066800" imgH="228600"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24275" y="3798888"/>
                        <a:ext cx="1652588"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7" name="Object 9"/>
          <p:cNvGraphicFramePr>
            <a:graphicFrameLocks noChangeAspect="1"/>
          </p:cNvGraphicFramePr>
          <p:nvPr/>
        </p:nvGraphicFramePr>
        <p:xfrm>
          <a:off x="3724275" y="4179888"/>
          <a:ext cx="1652588" cy="382587"/>
        </p:xfrm>
        <a:graphic>
          <a:graphicData uri="http://schemas.openxmlformats.org/presentationml/2006/ole">
            <mc:AlternateContent xmlns:mc="http://schemas.openxmlformats.org/markup-compatibility/2006">
              <mc:Choice xmlns:v="urn:schemas-microsoft-com:vml" Requires="v">
                <p:oleObj spid="_x0000_s34881" name="Equation" r:id="rId14" imgW="1066800" imgH="228600" progId="Equation.3">
                  <p:embed/>
                </p:oleObj>
              </mc:Choice>
              <mc:Fallback>
                <p:oleObj name="Equation" r:id="rId14" imgW="1066800" imgH="228600" progId="Equation.3">
                  <p:embed/>
                  <p:pic>
                    <p:nvPicPr>
                      <p:cNvPr id="0"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24275" y="4179888"/>
                        <a:ext cx="1652588"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8" name="Object 11"/>
          <p:cNvGraphicFramePr>
            <a:graphicFrameLocks noChangeAspect="1"/>
          </p:cNvGraphicFramePr>
          <p:nvPr/>
        </p:nvGraphicFramePr>
        <p:xfrm>
          <a:off x="6648450" y="1495425"/>
          <a:ext cx="1125538" cy="357188"/>
        </p:xfrm>
        <a:graphic>
          <a:graphicData uri="http://schemas.openxmlformats.org/presentationml/2006/ole">
            <mc:AlternateContent xmlns:mc="http://schemas.openxmlformats.org/markup-compatibility/2006">
              <mc:Choice xmlns:v="urn:schemas-microsoft-com:vml" Requires="v">
                <p:oleObj spid="_x0000_s34882" name="Equation" r:id="rId16" imgW="863225" imgH="253890" progId="Equation.3">
                  <p:embed/>
                </p:oleObj>
              </mc:Choice>
              <mc:Fallback>
                <p:oleObj name="Equation" r:id="rId16" imgW="863225" imgH="253890" progId="Equation.3">
                  <p:embed/>
                  <p:pic>
                    <p:nvPicPr>
                      <p:cNvPr id="0" name="Object 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48450" y="1495425"/>
                        <a:ext cx="1125538"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9" name="Object 12"/>
          <p:cNvGraphicFramePr>
            <a:graphicFrameLocks noChangeAspect="1"/>
          </p:cNvGraphicFramePr>
          <p:nvPr/>
        </p:nvGraphicFramePr>
        <p:xfrm>
          <a:off x="4643438" y="1495425"/>
          <a:ext cx="1547812" cy="649288"/>
        </p:xfrm>
        <a:graphic>
          <a:graphicData uri="http://schemas.openxmlformats.org/presentationml/2006/ole">
            <mc:AlternateContent xmlns:mc="http://schemas.openxmlformats.org/markup-compatibility/2006">
              <mc:Choice xmlns:v="urn:schemas-microsoft-com:vml" Requires="v">
                <p:oleObj spid="_x0000_s34883" name="Equation" r:id="rId18" imgW="1143000" imgH="444500" progId="Equation.3">
                  <p:embed/>
                </p:oleObj>
              </mc:Choice>
              <mc:Fallback>
                <p:oleObj name="Equation" r:id="rId18" imgW="1143000" imgH="444500" progId="Equation.3">
                  <p:embed/>
                  <p:pic>
                    <p:nvPicPr>
                      <p:cNvPr id="0" name="Object 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43438" y="1495425"/>
                        <a:ext cx="1547812"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30" name="Object 13"/>
          <p:cNvGraphicFramePr>
            <a:graphicFrameLocks noChangeAspect="1"/>
          </p:cNvGraphicFramePr>
          <p:nvPr/>
        </p:nvGraphicFramePr>
        <p:xfrm>
          <a:off x="6648450" y="1874838"/>
          <a:ext cx="1439863" cy="322262"/>
        </p:xfrm>
        <a:graphic>
          <a:graphicData uri="http://schemas.openxmlformats.org/presentationml/2006/ole">
            <mc:AlternateContent xmlns:mc="http://schemas.openxmlformats.org/markup-compatibility/2006">
              <mc:Choice xmlns:v="urn:schemas-microsoft-com:vml" Requires="v">
                <p:oleObj spid="_x0000_s34884" name="Equation" r:id="rId20" imgW="1104900" imgH="228600" progId="Equation.3">
                  <p:embed/>
                </p:oleObj>
              </mc:Choice>
              <mc:Fallback>
                <p:oleObj name="Equation" r:id="rId20" imgW="1104900" imgH="228600" progId="Equation.3">
                  <p:embed/>
                  <p:pic>
                    <p:nvPicPr>
                      <p:cNvPr id="0" name="Object 1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48450" y="1874838"/>
                        <a:ext cx="1439863" cy="322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pPr>
              <a:defRPr/>
            </a:pPr>
            <a:r>
              <a:rPr lang="en-US"/>
              <a:t>3 - Mobile Robot Kinematics</a:t>
            </a:r>
          </a:p>
        </p:txBody>
      </p:sp>
      <p:sp>
        <p:nvSpPr>
          <p:cNvPr id="8" name="Slide Number Placeholder 4"/>
          <p:cNvSpPr>
            <a:spLocks noGrp="1"/>
          </p:cNvSpPr>
          <p:nvPr>
            <p:ph type="sldNum" sz="quarter" idx="11"/>
          </p:nvPr>
        </p:nvSpPr>
        <p:spPr/>
        <p:txBody>
          <a:bodyPr/>
          <a:lstStyle/>
          <a:p>
            <a:pPr>
              <a:defRPr/>
            </a:pPr>
            <a:r>
              <a:rPr lang="en-US"/>
              <a:t>3</a:t>
            </a:r>
          </a:p>
          <a:p>
            <a:pPr eaLnBrk="1" hangingPunct="1">
              <a:defRPr/>
            </a:pPr>
            <a:fld id="{3832116E-97BA-4DDD-9D62-39A8A50F7B41}" type="slidenum">
              <a:rPr lang="en-US" sz="2000" b="1"/>
              <a:pPr eaLnBrk="1" hangingPunct="1">
                <a:defRPr/>
              </a:pPr>
              <a:t>21</a:t>
            </a:fld>
            <a:endParaRPr lang="en-US" sz="2000" b="1"/>
          </a:p>
        </p:txBody>
      </p:sp>
      <p:sp>
        <p:nvSpPr>
          <p:cNvPr id="35844" name="Rectangle 2"/>
          <p:cNvSpPr>
            <a:spLocks noGrp="1" noChangeArrowheads="1"/>
          </p:cNvSpPr>
          <p:nvPr>
            <p:ph type="title"/>
          </p:nvPr>
        </p:nvSpPr>
        <p:spPr/>
        <p:txBody>
          <a:bodyPr/>
          <a:lstStyle/>
          <a:p>
            <a:pPr indent="0"/>
            <a:r>
              <a:rPr lang="en-US" altLang="nl-NL" smtClean="0"/>
              <a:t>Mobile Robot Maneuverability: Degree of Steerability</a:t>
            </a:r>
          </a:p>
        </p:txBody>
      </p:sp>
      <p:sp>
        <p:nvSpPr>
          <p:cNvPr id="35845" name="Rectangle 3"/>
          <p:cNvSpPr>
            <a:spLocks noGrp="1" noChangeArrowheads="1"/>
          </p:cNvSpPr>
          <p:nvPr>
            <p:ph type="body" idx="1"/>
          </p:nvPr>
        </p:nvSpPr>
        <p:spPr/>
        <p:txBody>
          <a:bodyPr/>
          <a:lstStyle/>
          <a:p>
            <a:r>
              <a:rPr lang="en-US" altLang="nl-NL" dirty="0" smtClean="0"/>
              <a:t>Indirect degree of motion</a:t>
            </a:r>
          </a:p>
          <a:p>
            <a:pPr lvl="1"/>
            <a:endParaRPr lang="en-US" altLang="nl-NL" dirty="0" smtClean="0"/>
          </a:p>
          <a:p>
            <a:pPr lvl="1"/>
            <a:endParaRPr lang="en-US" altLang="nl-NL" dirty="0" smtClean="0"/>
          </a:p>
          <a:p>
            <a:pPr lvl="1"/>
            <a:r>
              <a:rPr lang="en-US" altLang="nl-NL" dirty="0" smtClean="0"/>
              <a:t>The particular orientation at any instant imposes a kinematic constraint</a:t>
            </a:r>
          </a:p>
          <a:p>
            <a:pPr lvl="1"/>
            <a:r>
              <a:rPr lang="en-US" altLang="nl-NL" dirty="0" smtClean="0"/>
              <a:t>However, the ability to change that orientation can lead additional degree of maneuverability</a:t>
            </a:r>
          </a:p>
          <a:p>
            <a:r>
              <a:rPr lang="en-US" altLang="nl-NL" dirty="0" smtClean="0"/>
              <a:t>Range of      : </a:t>
            </a:r>
          </a:p>
          <a:p>
            <a:endParaRPr lang="en-US" altLang="nl-NL" dirty="0" smtClean="0"/>
          </a:p>
          <a:p>
            <a:r>
              <a:rPr lang="en-US" altLang="nl-NL" dirty="0" smtClean="0"/>
              <a:t>Examples:</a:t>
            </a:r>
          </a:p>
          <a:p>
            <a:pPr lvl="1"/>
            <a:r>
              <a:rPr lang="en-US" altLang="nl-NL" dirty="0" smtClean="0"/>
              <a:t>one steered wheel: Tricycle</a:t>
            </a:r>
          </a:p>
          <a:p>
            <a:pPr lvl="1"/>
            <a:r>
              <a:rPr lang="en-US" altLang="nl-NL" dirty="0" smtClean="0"/>
              <a:t>two steered wheels: No fixed standard wheel</a:t>
            </a:r>
          </a:p>
          <a:p>
            <a:pPr lvl="1"/>
            <a:r>
              <a:rPr lang="en-US" altLang="nl-NL" dirty="0" smtClean="0"/>
              <a:t>car (Ackermann steering): </a:t>
            </a:r>
            <a:r>
              <a:rPr lang="en-US" altLang="nl-NL" i="1" dirty="0" err="1" smtClean="0"/>
              <a:t>N</a:t>
            </a:r>
            <a:r>
              <a:rPr lang="en-US" altLang="nl-NL" i="1" baseline="-25000" dirty="0" err="1" smtClean="0"/>
              <a:t>f</a:t>
            </a:r>
            <a:r>
              <a:rPr lang="en-US" altLang="nl-NL" dirty="0" smtClean="0"/>
              <a:t> = 2, </a:t>
            </a:r>
            <a:r>
              <a:rPr lang="en-US" altLang="nl-NL" i="1" dirty="0" smtClean="0"/>
              <a:t>N</a:t>
            </a:r>
            <a:r>
              <a:rPr lang="en-US" altLang="nl-NL" i="1" baseline="-25000" dirty="0" smtClean="0"/>
              <a:t>s</a:t>
            </a:r>
            <a:r>
              <a:rPr lang="en-US" altLang="nl-NL" dirty="0" smtClean="0"/>
              <a:t>=2        </a:t>
            </a:r>
            <a:r>
              <a:rPr lang="en-US" altLang="nl-NL" dirty="0" smtClean="0">
                <a:sym typeface="Wingdings" panose="05000000000000000000" pitchFamily="2" charset="2"/>
              </a:rPr>
              <a:t></a:t>
            </a:r>
            <a:r>
              <a:rPr lang="en-US" altLang="nl-NL" dirty="0" smtClean="0"/>
              <a:t> </a:t>
            </a:r>
            <a:r>
              <a:rPr lang="en-US" altLang="nl-NL" dirty="0" smtClean="0"/>
              <a:t>common axle</a:t>
            </a:r>
          </a:p>
          <a:p>
            <a:endParaRPr lang="en-US" altLang="nl-NL" dirty="0" smtClean="0"/>
          </a:p>
          <a:p>
            <a:endParaRPr lang="en-US" altLang="nl-NL" dirty="0" smtClean="0"/>
          </a:p>
        </p:txBody>
      </p:sp>
      <p:graphicFrame>
        <p:nvGraphicFramePr>
          <p:cNvPr id="35846" name="Object 4"/>
          <p:cNvGraphicFramePr>
            <a:graphicFrameLocks noChangeAspect="1"/>
          </p:cNvGraphicFramePr>
          <p:nvPr/>
        </p:nvGraphicFramePr>
        <p:xfrm>
          <a:off x="2116138" y="1516063"/>
          <a:ext cx="2027237" cy="423862"/>
        </p:xfrm>
        <a:graphic>
          <a:graphicData uri="http://schemas.openxmlformats.org/presentationml/2006/ole">
            <mc:AlternateContent xmlns:mc="http://schemas.openxmlformats.org/markup-compatibility/2006">
              <mc:Choice xmlns:v="urn:schemas-microsoft-com:vml" Requires="v">
                <p:oleObj spid="_x0000_s35867" name="Equation" r:id="rId4" imgW="1181100" imgH="228600" progId="Equation.3">
                  <p:embed/>
                </p:oleObj>
              </mc:Choice>
              <mc:Fallback>
                <p:oleObj name="Equation" r:id="rId4" imgW="118110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6138" y="1516063"/>
                        <a:ext cx="2027237"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7" name="Object 5"/>
          <p:cNvGraphicFramePr>
            <a:graphicFrameLocks noChangeAspect="1"/>
          </p:cNvGraphicFramePr>
          <p:nvPr/>
        </p:nvGraphicFramePr>
        <p:xfrm>
          <a:off x="2546350" y="3014663"/>
          <a:ext cx="1025525" cy="376237"/>
        </p:xfrm>
        <a:graphic>
          <a:graphicData uri="http://schemas.openxmlformats.org/presentationml/2006/ole">
            <mc:AlternateContent xmlns:mc="http://schemas.openxmlformats.org/markup-compatibility/2006">
              <mc:Choice xmlns:v="urn:schemas-microsoft-com:vml" Requires="v">
                <p:oleObj spid="_x0000_s35868" name="Equation" r:id="rId6" imgW="596641" imgH="203112" progId="Equation.3">
                  <p:embed/>
                </p:oleObj>
              </mc:Choice>
              <mc:Fallback>
                <p:oleObj name="Equation" r:id="rId6" imgW="596641" imgH="203112"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6350" y="3014663"/>
                        <a:ext cx="1025525"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8" name="Object 6"/>
          <p:cNvGraphicFramePr>
            <a:graphicFrameLocks noChangeAspect="1"/>
          </p:cNvGraphicFramePr>
          <p:nvPr/>
        </p:nvGraphicFramePr>
        <p:xfrm>
          <a:off x="1773238" y="3014663"/>
          <a:ext cx="279400" cy="376237"/>
        </p:xfrm>
        <a:graphic>
          <a:graphicData uri="http://schemas.openxmlformats.org/presentationml/2006/ole">
            <mc:AlternateContent xmlns:mc="http://schemas.openxmlformats.org/markup-compatibility/2006">
              <mc:Choice xmlns:v="urn:schemas-microsoft-com:vml" Requires="v">
                <p:oleObj spid="_x0000_s35869" name="Equation" r:id="rId8" imgW="164957" imgH="203024" progId="Equation.3">
                  <p:embed/>
                </p:oleObj>
              </mc:Choice>
              <mc:Fallback>
                <p:oleObj name="Equation" r:id="rId8" imgW="164957" imgH="203024"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3238" y="3014663"/>
                        <a:ext cx="279400"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p:cNvSpPr>
            <a:spLocks noGrp="1"/>
          </p:cNvSpPr>
          <p:nvPr>
            <p:ph type="ftr" sz="quarter" idx="10"/>
          </p:nvPr>
        </p:nvSpPr>
        <p:spPr/>
        <p:txBody>
          <a:bodyPr/>
          <a:lstStyle/>
          <a:p>
            <a:pPr>
              <a:defRPr/>
            </a:pPr>
            <a:r>
              <a:rPr lang="en-US"/>
              <a:t>3 - Mobile Robot Kinematics</a:t>
            </a:r>
          </a:p>
        </p:txBody>
      </p:sp>
      <p:sp>
        <p:nvSpPr>
          <p:cNvPr id="10" name="Slide Number Placeholder 4"/>
          <p:cNvSpPr>
            <a:spLocks noGrp="1"/>
          </p:cNvSpPr>
          <p:nvPr>
            <p:ph type="sldNum" sz="quarter" idx="11"/>
          </p:nvPr>
        </p:nvSpPr>
        <p:spPr/>
        <p:txBody>
          <a:bodyPr/>
          <a:lstStyle/>
          <a:p>
            <a:pPr>
              <a:defRPr/>
            </a:pPr>
            <a:r>
              <a:rPr lang="en-US"/>
              <a:t>3</a:t>
            </a:r>
          </a:p>
          <a:p>
            <a:pPr eaLnBrk="1" hangingPunct="1">
              <a:defRPr/>
            </a:pPr>
            <a:fld id="{FF702901-AAAD-4016-82C6-77E0BF24163B}" type="slidenum">
              <a:rPr lang="en-US" sz="2000" b="1"/>
              <a:pPr eaLnBrk="1" hangingPunct="1">
                <a:defRPr/>
              </a:pPr>
              <a:t>22</a:t>
            </a:fld>
            <a:endParaRPr lang="en-US" sz="2000" b="1"/>
          </a:p>
        </p:txBody>
      </p:sp>
      <p:sp>
        <p:nvSpPr>
          <p:cNvPr id="36868" name="Rectangle 2"/>
          <p:cNvSpPr>
            <a:spLocks noGrp="1" noChangeArrowheads="1"/>
          </p:cNvSpPr>
          <p:nvPr>
            <p:ph type="title"/>
          </p:nvPr>
        </p:nvSpPr>
        <p:spPr/>
        <p:txBody>
          <a:bodyPr/>
          <a:lstStyle/>
          <a:p>
            <a:pPr indent="0"/>
            <a:r>
              <a:rPr lang="en-US" altLang="nl-NL" smtClean="0"/>
              <a:t>Mobile Robot Maneuverability: Robot Maneuverability</a:t>
            </a:r>
          </a:p>
        </p:txBody>
      </p:sp>
      <p:sp>
        <p:nvSpPr>
          <p:cNvPr id="36869" name="Rectangle 3"/>
          <p:cNvSpPr>
            <a:spLocks noGrp="1" noChangeArrowheads="1"/>
          </p:cNvSpPr>
          <p:nvPr>
            <p:ph type="body" idx="1"/>
          </p:nvPr>
        </p:nvSpPr>
        <p:spPr/>
        <p:txBody>
          <a:bodyPr/>
          <a:lstStyle/>
          <a:p>
            <a:r>
              <a:rPr lang="en-US" altLang="nl-NL" dirty="0" smtClean="0"/>
              <a:t>Degree of Maneuverability</a:t>
            </a:r>
          </a:p>
          <a:p>
            <a:endParaRPr lang="en-US" altLang="nl-NL" dirty="0" smtClean="0"/>
          </a:p>
          <a:p>
            <a:endParaRPr lang="en-US" altLang="nl-NL" dirty="0" smtClean="0"/>
          </a:p>
          <a:p>
            <a:pPr lvl="1"/>
            <a:r>
              <a:rPr lang="en-US" altLang="nl-NL" dirty="0" smtClean="0"/>
              <a:t>Two robots with same        are not necessary equal</a:t>
            </a:r>
          </a:p>
          <a:p>
            <a:pPr lvl="1"/>
            <a:r>
              <a:rPr lang="en-US" altLang="nl-NL" dirty="0" smtClean="0"/>
              <a:t>Example: Differential drive and Tricycle (next slide)</a:t>
            </a:r>
          </a:p>
          <a:p>
            <a:pPr lvl="1"/>
            <a:endParaRPr lang="en-US" altLang="nl-NL" dirty="0" smtClean="0"/>
          </a:p>
          <a:p>
            <a:pPr lvl="1"/>
            <a:r>
              <a:rPr lang="en-US" altLang="nl-NL" dirty="0" smtClean="0"/>
              <a:t>For any robot with              the ICR is always constrained </a:t>
            </a:r>
            <a:br>
              <a:rPr lang="en-US" altLang="nl-NL" dirty="0" smtClean="0"/>
            </a:br>
            <a:r>
              <a:rPr lang="en-US" altLang="nl-NL" dirty="0" smtClean="0"/>
              <a:t>to </a:t>
            </a:r>
            <a:r>
              <a:rPr lang="en-US" altLang="nl-NL" i="1" dirty="0" smtClean="0">
                <a:solidFill>
                  <a:srgbClr val="008000"/>
                </a:solidFill>
              </a:rPr>
              <a:t>lie on a line</a:t>
            </a:r>
            <a:r>
              <a:rPr lang="en-US" altLang="nl-NL" dirty="0" smtClean="0"/>
              <a:t> </a:t>
            </a:r>
          </a:p>
          <a:p>
            <a:pPr lvl="1"/>
            <a:r>
              <a:rPr lang="en-US" altLang="nl-NL" dirty="0" smtClean="0"/>
              <a:t>For any robot with              the ICR is not constrained </a:t>
            </a:r>
            <a:r>
              <a:rPr lang="en-US" altLang="nl-NL" dirty="0" smtClean="0"/>
              <a:t>and </a:t>
            </a:r>
            <a:r>
              <a:rPr lang="en-US" altLang="nl-NL" dirty="0" smtClean="0"/>
              <a:t/>
            </a:r>
            <a:br>
              <a:rPr lang="en-US" altLang="nl-NL" dirty="0" smtClean="0"/>
            </a:br>
            <a:r>
              <a:rPr lang="en-US" altLang="nl-NL" dirty="0" smtClean="0"/>
              <a:t>can </a:t>
            </a:r>
            <a:r>
              <a:rPr lang="en-US" altLang="nl-NL" i="1" dirty="0" smtClean="0">
                <a:solidFill>
                  <a:srgbClr val="008000"/>
                </a:solidFill>
              </a:rPr>
              <a:t>be set to any point on the plane</a:t>
            </a:r>
            <a:r>
              <a:rPr lang="en-US" altLang="nl-NL" dirty="0" smtClean="0"/>
              <a:t> </a:t>
            </a:r>
          </a:p>
          <a:p>
            <a:pPr lvl="1"/>
            <a:endParaRPr lang="en-US" altLang="nl-NL" dirty="0" smtClean="0"/>
          </a:p>
          <a:p>
            <a:r>
              <a:rPr lang="en-US" altLang="nl-NL" dirty="0" smtClean="0"/>
              <a:t>The </a:t>
            </a:r>
            <a:r>
              <a:rPr lang="en-US" altLang="nl-NL" dirty="0" err="1" smtClean="0"/>
              <a:t>Synchro</a:t>
            </a:r>
            <a:r>
              <a:rPr lang="en-US" altLang="nl-NL" dirty="0" smtClean="0"/>
              <a:t> Drive example: </a:t>
            </a:r>
          </a:p>
        </p:txBody>
      </p:sp>
      <p:graphicFrame>
        <p:nvGraphicFramePr>
          <p:cNvPr id="36870" name="Object 4"/>
          <p:cNvGraphicFramePr>
            <a:graphicFrameLocks noChangeAspect="1"/>
          </p:cNvGraphicFramePr>
          <p:nvPr/>
        </p:nvGraphicFramePr>
        <p:xfrm>
          <a:off x="2443163" y="1644650"/>
          <a:ext cx="1373187" cy="376238"/>
        </p:xfrm>
        <a:graphic>
          <a:graphicData uri="http://schemas.openxmlformats.org/presentationml/2006/ole">
            <mc:AlternateContent xmlns:mc="http://schemas.openxmlformats.org/markup-compatibility/2006">
              <mc:Choice xmlns:v="urn:schemas-microsoft-com:vml" Requires="v">
                <p:oleObj spid="_x0000_s36900" name="Equation" r:id="rId3" imgW="799753" imgH="203112" progId="Equation.3">
                  <p:embed/>
                </p:oleObj>
              </mc:Choice>
              <mc:Fallback>
                <p:oleObj name="Equation" r:id="rId3" imgW="799753" imgH="203112"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3163" y="1644650"/>
                        <a:ext cx="1373187"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71" name="Object 5"/>
          <p:cNvGraphicFramePr>
            <a:graphicFrameLocks noChangeAspect="1"/>
          </p:cNvGraphicFramePr>
          <p:nvPr/>
        </p:nvGraphicFramePr>
        <p:xfrm>
          <a:off x="3197225" y="2109788"/>
          <a:ext cx="392113" cy="376237"/>
        </p:xfrm>
        <a:graphic>
          <a:graphicData uri="http://schemas.openxmlformats.org/presentationml/2006/ole">
            <mc:AlternateContent xmlns:mc="http://schemas.openxmlformats.org/markup-compatibility/2006">
              <mc:Choice xmlns:v="urn:schemas-microsoft-com:vml" Requires="v">
                <p:oleObj spid="_x0000_s36901" name="Equation" r:id="rId5" imgW="228501" imgH="203112" progId="Equation.3">
                  <p:embed/>
                </p:oleObj>
              </mc:Choice>
              <mc:Fallback>
                <p:oleObj name="Equation" r:id="rId5" imgW="228501" imgH="203112"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7225" y="2109788"/>
                        <a:ext cx="392113"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72" name="Object 7"/>
          <p:cNvGraphicFramePr>
            <a:graphicFrameLocks noChangeAspect="1"/>
          </p:cNvGraphicFramePr>
          <p:nvPr/>
        </p:nvGraphicFramePr>
        <p:xfrm>
          <a:off x="2787650" y="3727450"/>
          <a:ext cx="760413" cy="376238"/>
        </p:xfrm>
        <a:graphic>
          <a:graphicData uri="http://schemas.openxmlformats.org/presentationml/2006/ole">
            <mc:AlternateContent xmlns:mc="http://schemas.openxmlformats.org/markup-compatibility/2006">
              <mc:Choice xmlns:v="urn:schemas-microsoft-com:vml" Requires="v">
                <p:oleObj spid="_x0000_s36902" name="Equation" r:id="rId7" imgW="444307" imgH="203112" progId="Equation.3">
                  <p:embed/>
                </p:oleObj>
              </mc:Choice>
              <mc:Fallback>
                <p:oleObj name="Equation" r:id="rId7" imgW="444307" imgH="203112"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7650" y="3727450"/>
                        <a:ext cx="760413"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73" name="Object 10"/>
          <p:cNvGraphicFramePr>
            <a:graphicFrameLocks noChangeAspect="1"/>
          </p:cNvGraphicFramePr>
          <p:nvPr/>
        </p:nvGraphicFramePr>
        <p:xfrm>
          <a:off x="2787650" y="3086100"/>
          <a:ext cx="785813" cy="376238"/>
        </p:xfrm>
        <a:graphic>
          <a:graphicData uri="http://schemas.openxmlformats.org/presentationml/2006/ole">
            <mc:AlternateContent xmlns:mc="http://schemas.openxmlformats.org/markup-compatibility/2006">
              <mc:Choice xmlns:v="urn:schemas-microsoft-com:vml" Requires="v">
                <p:oleObj spid="_x0000_s36903" name="Equation" r:id="rId9" imgW="457002" imgH="203112" progId="Equation.3">
                  <p:embed/>
                </p:oleObj>
              </mc:Choice>
              <mc:Fallback>
                <p:oleObj name="Equation" r:id="rId9" imgW="457002" imgH="203112"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7650" y="3086100"/>
                        <a:ext cx="785813"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74" name="Object 11"/>
          <p:cNvGraphicFramePr>
            <a:graphicFrameLocks noChangeAspect="1"/>
          </p:cNvGraphicFramePr>
          <p:nvPr/>
        </p:nvGraphicFramePr>
        <p:xfrm>
          <a:off x="3925888" y="4681538"/>
          <a:ext cx="2374900" cy="376237"/>
        </p:xfrm>
        <a:graphic>
          <a:graphicData uri="http://schemas.openxmlformats.org/presentationml/2006/ole">
            <mc:AlternateContent xmlns:mc="http://schemas.openxmlformats.org/markup-compatibility/2006">
              <mc:Choice xmlns:v="urn:schemas-microsoft-com:vml" Requires="v">
                <p:oleObj spid="_x0000_s36904" name="Equation" r:id="rId11" imgW="1384300" imgH="203200" progId="Equation.3">
                  <p:embed/>
                </p:oleObj>
              </mc:Choice>
              <mc:Fallback>
                <p:oleObj name="Equation" r:id="rId11" imgW="1384300" imgH="20320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25888" y="4681538"/>
                        <a:ext cx="2374900"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a:spLocks noGrp="1"/>
          </p:cNvSpPr>
          <p:nvPr>
            <p:ph type="ftr" sz="quarter" idx="10"/>
          </p:nvPr>
        </p:nvSpPr>
        <p:spPr/>
        <p:txBody>
          <a:bodyPr/>
          <a:lstStyle/>
          <a:p>
            <a:pPr>
              <a:defRPr/>
            </a:pPr>
            <a:r>
              <a:rPr lang="en-US"/>
              <a:t>3 - Mobile Robot Kinematics</a:t>
            </a:r>
          </a:p>
        </p:txBody>
      </p:sp>
      <p:sp>
        <p:nvSpPr>
          <p:cNvPr id="9" name="Slide Number Placeholder 4"/>
          <p:cNvSpPr>
            <a:spLocks noGrp="1"/>
          </p:cNvSpPr>
          <p:nvPr>
            <p:ph type="sldNum" sz="quarter" idx="11"/>
          </p:nvPr>
        </p:nvSpPr>
        <p:spPr/>
        <p:txBody>
          <a:bodyPr/>
          <a:lstStyle/>
          <a:p>
            <a:pPr>
              <a:defRPr/>
            </a:pPr>
            <a:r>
              <a:rPr lang="en-US"/>
              <a:t>3</a:t>
            </a:r>
          </a:p>
          <a:p>
            <a:pPr eaLnBrk="1" hangingPunct="1">
              <a:defRPr/>
            </a:pPr>
            <a:fld id="{519D5805-A036-41AE-A30F-28197C9EE880}" type="slidenum">
              <a:rPr lang="en-US" sz="2000" b="1"/>
              <a:pPr eaLnBrk="1" hangingPunct="1">
                <a:defRPr/>
              </a:pPr>
              <a:t>23</a:t>
            </a:fld>
            <a:endParaRPr lang="en-US" sz="2000" b="1"/>
          </a:p>
        </p:txBody>
      </p:sp>
      <p:sp>
        <p:nvSpPr>
          <p:cNvPr id="39940" name="Rectangle 2"/>
          <p:cNvSpPr>
            <a:spLocks noGrp="1" noChangeArrowheads="1"/>
          </p:cNvSpPr>
          <p:nvPr>
            <p:ph type="title"/>
          </p:nvPr>
        </p:nvSpPr>
        <p:spPr/>
        <p:txBody>
          <a:bodyPr/>
          <a:lstStyle/>
          <a:p>
            <a:pPr indent="0"/>
            <a:r>
              <a:rPr lang="en-US" altLang="nl-NL" smtClean="0"/>
              <a:t>Synchro Drive</a:t>
            </a:r>
          </a:p>
        </p:txBody>
      </p:sp>
      <p:pic>
        <p:nvPicPr>
          <p:cNvPr id="3994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125" y="2209800"/>
            <a:ext cx="5346700" cy="415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39943" name="Object 5"/>
          <p:cNvGraphicFramePr>
            <a:graphicFrameLocks noChangeAspect="1"/>
          </p:cNvGraphicFramePr>
          <p:nvPr/>
        </p:nvGraphicFramePr>
        <p:xfrm>
          <a:off x="561975" y="1371600"/>
          <a:ext cx="3165475" cy="501650"/>
        </p:xfrm>
        <a:graphic>
          <a:graphicData uri="http://schemas.openxmlformats.org/presentationml/2006/ole">
            <mc:AlternateContent xmlns:mc="http://schemas.openxmlformats.org/markup-compatibility/2006">
              <mc:Choice xmlns:v="urn:schemas-microsoft-com:vml" Requires="v">
                <p:oleObj spid="_x0000_s39951" name="Equation" r:id="rId6" imgW="1384300" imgH="203200" progId="Equation.3">
                  <p:embed/>
                </p:oleObj>
              </mc:Choice>
              <mc:Fallback>
                <p:oleObj name="Equation" r:id="rId6" imgW="1384300" imgH="2032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 y="1371600"/>
                        <a:ext cx="3165475"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4" name="Text Box 8"/>
          <p:cNvSpPr txBox="1">
            <a:spLocks noChangeArrowheads="1"/>
          </p:cNvSpPr>
          <p:nvPr/>
        </p:nvSpPr>
        <p:spPr bwMode="auto">
          <a:xfrm>
            <a:off x="7081838" y="4021138"/>
            <a:ext cx="1847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1600" i="1">
                <a:solidFill>
                  <a:srgbClr val="3C0023"/>
                </a:solidFill>
                <a:latin typeface="Arial" charset="0"/>
              </a:rPr>
              <a:t>Video: J. Borenstein</a:t>
            </a:r>
          </a:p>
        </p:txBody>
      </p:sp>
      <p:pic>
        <p:nvPicPr>
          <p:cNvPr id="11" name="Borenstein.wmv">
            <a:hlinkClick r:id="" action="ppaction://media"/>
          </p:cNvPr>
          <p:cNvPicPr>
            <a:picLocks noRot="1" noChangeAspect="1"/>
          </p:cNvPicPr>
          <p:nvPr>
            <a:videoFile r:link="rId2"/>
          </p:nvPr>
        </p:nvPicPr>
        <p:blipFill>
          <a:blip r:embed="rId8">
            <a:extLst>
              <a:ext uri="{28A0092B-C50C-407E-A947-70E740481C1C}">
                <a14:useLocalDpi xmlns:a14="http://schemas.microsoft.com/office/drawing/2010/main" val="0"/>
              </a:ext>
            </a:extLst>
          </a:blip>
          <a:srcRect/>
          <a:stretch>
            <a:fillRect/>
          </a:stretch>
        </p:blipFill>
        <p:spPr bwMode="auto">
          <a:xfrm>
            <a:off x="5072063" y="1019175"/>
            <a:ext cx="3919537"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4118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1"/>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t>3 - Mobile Robot Kinematics</a:t>
            </a:r>
          </a:p>
        </p:txBody>
      </p:sp>
      <p:sp>
        <p:nvSpPr>
          <p:cNvPr id="6" name="Slide Number Placeholder 4"/>
          <p:cNvSpPr>
            <a:spLocks noGrp="1"/>
          </p:cNvSpPr>
          <p:nvPr>
            <p:ph type="sldNum" sz="quarter" idx="11"/>
          </p:nvPr>
        </p:nvSpPr>
        <p:spPr/>
        <p:txBody>
          <a:bodyPr/>
          <a:lstStyle/>
          <a:p>
            <a:pPr>
              <a:defRPr/>
            </a:pPr>
            <a:r>
              <a:rPr lang="en-US"/>
              <a:t>3</a:t>
            </a:r>
          </a:p>
          <a:p>
            <a:pPr eaLnBrk="1" hangingPunct="1">
              <a:defRPr/>
            </a:pPr>
            <a:fld id="{5B26DBBD-022E-43F3-948A-6F9C5CD09340}" type="slidenum">
              <a:rPr lang="en-US" sz="2000" b="1"/>
              <a:pPr eaLnBrk="1" hangingPunct="1">
                <a:defRPr/>
              </a:pPr>
              <a:t>24</a:t>
            </a:fld>
            <a:endParaRPr lang="en-US" sz="2000" b="1"/>
          </a:p>
        </p:txBody>
      </p:sp>
      <p:sp>
        <p:nvSpPr>
          <p:cNvPr id="37892" name="Rectangle 2"/>
          <p:cNvSpPr>
            <a:spLocks noGrp="1" noChangeArrowheads="1"/>
          </p:cNvSpPr>
          <p:nvPr>
            <p:ph type="title"/>
          </p:nvPr>
        </p:nvSpPr>
        <p:spPr/>
        <p:txBody>
          <a:bodyPr/>
          <a:lstStyle/>
          <a:p>
            <a:pPr indent="0"/>
            <a:r>
              <a:rPr lang="en-US" altLang="nl-NL" smtClean="0"/>
              <a:t>Mobile Robot Maneuverability: Wheel Configurations</a:t>
            </a:r>
          </a:p>
        </p:txBody>
      </p:sp>
      <p:sp>
        <p:nvSpPr>
          <p:cNvPr id="37893" name="Rectangle 3"/>
          <p:cNvSpPr>
            <a:spLocks noGrp="1" noChangeArrowheads="1"/>
          </p:cNvSpPr>
          <p:nvPr>
            <p:ph type="body" idx="1"/>
          </p:nvPr>
        </p:nvSpPr>
        <p:spPr>
          <a:xfrm>
            <a:off x="1547664" y="1266912"/>
            <a:ext cx="6408960" cy="465609"/>
          </a:xfrm>
        </p:spPr>
        <p:txBody>
          <a:bodyPr/>
          <a:lstStyle/>
          <a:p>
            <a:r>
              <a:rPr lang="en-US" altLang="nl-NL" dirty="0" smtClean="0"/>
              <a:t>Differential Drive	</a:t>
            </a:r>
            <a:r>
              <a:rPr lang="en-US" altLang="nl-NL" dirty="0" smtClean="0"/>
              <a:t>   </a:t>
            </a:r>
            <a:r>
              <a:rPr lang="en-US" altLang="nl-NL" dirty="0" smtClean="0"/>
              <a:t>		</a:t>
            </a:r>
            <a:r>
              <a:rPr lang="en-US" altLang="nl-NL" dirty="0" smtClean="0"/>
              <a:t>          Tricycle</a:t>
            </a:r>
            <a:endParaRPr lang="en-US" altLang="nl-NL" dirty="0" smtClean="0"/>
          </a:p>
        </p:txBody>
      </p:sp>
      <p:pic>
        <p:nvPicPr>
          <p:cNvPr id="3789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97" y="1844824"/>
            <a:ext cx="86296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t>3 - Mobile Robot Kinematics</a:t>
            </a:r>
          </a:p>
        </p:txBody>
      </p:sp>
      <p:sp>
        <p:nvSpPr>
          <p:cNvPr id="6" name="Slide Number Placeholder 4"/>
          <p:cNvSpPr>
            <a:spLocks noGrp="1"/>
          </p:cNvSpPr>
          <p:nvPr>
            <p:ph type="sldNum" sz="quarter" idx="11"/>
          </p:nvPr>
        </p:nvSpPr>
        <p:spPr/>
        <p:txBody>
          <a:bodyPr/>
          <a:lstStyle/>
          <a:p>
            <a:pPr>
              <a:defRPr/>
            </a:pPr>
            <a:r>
              <a:rPr lang="en-US"/>
              <a:t>3</a:t>
            </a:r>
          </a:p>
          <a:p>
            <a:pPr eaLnBrk="1" hangingPunct="1">
              <a:defRPr/>
            </a:pPr>
            <a:fld id="{898C28BA-FE3F-41A4-AA0A-CFBEA318C6CF}" type="slidenum">
              <a:rPr lang="en-US" sz="2000" b="1"/>
              <a:pPr eaLnBrk="1" hangingPunct="1">
                <a:defRPr/>
              </a:pPr>
              <a:t>25</a:t>
            </a:fld>
            <a:endParaRPr lang="en-US" sz="2000" b="1"/>
          </a:p>
        </p:txBody>
      </p:sp>
      <p:sp>
        <p:nvSpPr>
          <p:cNvPr id="38916" name="Rectangle 2"/>
          <p:cNvSpPr>
            <a:spLocks noGrp="1" noChangeArrowheads="1"/>
          </p:cNvSpPr>
          <p:nvPr>
            <p:ph type="title"/>
          </p:nvPr>
        </p:nvSpPr>
        <p:spPr/>
        <p:txBody>
          <a:bodyPr/>
          <a:lstStyle/>
          <a:p>
            <a:pPr indent="0"/>
            <a:r>
              <a:rPr lang="en-US" altLang="nl-NL" smtClean="0"/>
              <a:t>Five Basic Types of</a:t>
            </a:r>
            <a:r>
              <a:rPr lang="en-US" altLang="nl-NL" sz="1800" smtClean="0"/>
              <a:t> </a:t>
            </a:r>
            <a:r>
              <a:rPr lang="en-US" altLang="nl-NL" smtClean="0"/>
              <a:t>Three-Wheel Configurations</a:t>
            </a:r>
          </a:p>
        </p:txBody>
      </p:sp>
      <p:pic>
        <p:nvPicPr>
          <p:cNvPr id="389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 y="2286000"/>
            <a:ext cx="8510588"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pPr>
              <a:defRPr/>
            </a:pPr>
            <a:r>
              <a:rPr lang="en-US"/>
              <a:t>3 - Mobile Robot Kinematics</a:t>
            </a:r>
          </a:p>
        </p:txBody>
      </p:sp>
      <p:sp>
        <p:nvSpPr>
          <p:cNvPr id="8" name="Slide Number Placeholder 4"/>
          <p:cNvSpPr>
            <a:spLocks noGrp="1"/>
          </p:cNvSpPr>
          <p:nvPr>
            <p:ph type="sldNum" sz="quarter" idx="11"/>
          </p:nvPr>
        </p:nvSpPr>
        <p:spPr/>
        <p:txBody>
          <a:bodyPr/>
          <a:lstStyle/>
          <a:p>
            <a:pPr>
              <a:defRPr/>
            </a:pPr>
            <a:r>
              <a:rPr lang="en-US"/>
              <a:t>3</a:t>
            </a:r>
          </a:p>
          <a:p>
            <a:pPr eaLnBrk="1" hangingPunct="1">
              <a:defRPr/>
            </a:pPr>
            <a:fld id="{240F5E9C-73AF-4246-BC54-8051E54FE41C}" type="slidenum">
              <a:rPr lang="en-US" sz="2000" b="1"/>
              <a:pPr eaLnBrk="1" hangingPunct="1">
                <a:defRPr/>
              </a:pPr>
              <a:t>26</a:t>
            </a:fld>
            <a:endParaRPr lang="en-US" sz="2000" b="1"/>
          </a:p>
        </p:txBody>
      </p:sp>
      <p:sp>
        <p:nvSpPr>
          <p:cNvPr id="40964" name="Rectangle 2"/>
          <p:cNvSpPr>
            <a:spLocks noGrp="1" noChangeArrowheads="1"/>
          </p:cNvSpPr>
          <p:nvPr>
            <p:ph type="title"/>
          </p:nvPr>
        </p:nvSpPr>
        <p:spPr/>
        <p:txBody>
          <a:bodyPr/>
          <a:lstStyle/>
          <a:p>
            <a:pPr indent="0"/>
            <a:r>
              <a:rPr lang="en-US" altLang="nl-NL" smtClean="0"/>
              <a:t>Mobile Robot Workspace: Degrees of Freedom</a:t>
            </a:r>
          </a:p>
        </p:txBody>
      </p:sp>
      <p:sp>
        <p:nvSpPr>
          <p:cNvPr id="40965" name="Rectangle 3"/>
          <p:cNvSpPr>
            <a:spLocks noGrp="1" noChangeArrowheads="1"/>
          </p:cNvSpPr>
          <p:nvPr>
            <p:ph type="body" idx="1"/>
          </p:nvPr>
        </p:nvSpPr>
        <p:spPr/>
        <p:txBody>
          <a:bodyPr/>
          <a:lstStyle/>
          <a:p>
            <a:r>
              <a:rPr lang="en-US" altLang="nl-NL" dirty="0" smtClean="0"/>
              <a:t>The Degree of Freedom (DOF) is the robot’s ability to achieve various poses.</a:t>
            </a:r>
          </a:p>
          <a:p>
            <a:endParaRPr lang="en-US" altLang="nl-NL" dirty="0" smtClean="0"/>
          </a:p>
          <a:p>
            <a:r>
              <a:rPr lang="en-US" altLang="nl-NL" dirty="0" smtClean="0"/>
              <a:t>But what is the degree of vehicle’s freedom in its environment?</a:t>
            </a:r>
          </a:p>
          <a:p>
            <a:pPr lvl="1"/>
            <a:r>
              <a:rPr lang="en-US" altLang="nl-NL" dirty="0" smtClean="0"/>
              <a:t>Car example</a:t>
            </a:r>
          </a:p>
          <a:p>
            <a:endParaRPr lang="en-US" altLang="nl-NL" dirty="0" smtClean="0"/>
          </a:p>
          <a:p>
            <a:r>
              <a:rPr lang="en-US" altLang="nl-NL" dirty="0" smtClean="0"/>
              <a:t>Workspace</a:t>
            </a:r>
          </a:p>
          <a:p>
            <a:pPr lvl="1"/>
            <a:r>
              <a:rPr lang="en-US" altLang="nl-NL" dirty="0" smtClean="0"/>
              <a:t>how the vehicle is able to move between different configuration in its workspace?</a:t>
            </a:r>
          </a:p>
          <a:p>
            <a:endParaRPr lang="en-US" altLang="nl-NL" dirty="0" smtClean="0"/>
          </a:p>
          <a:p>
            <a:r>
              <a:rPr lang="en-US" altLang="nl-NL" dirty="0" smtClean="0"/>
              <a:t>The robot’s independently achievable velocities</a:t>
            </a:r>
          </a:p>
          <a:p>
            <a:pPr lvl="1"/>
            <a:r>
              <a:rPr lang="en-US" altLang="nl-NL" dirty="0" smtClean="0"/>
              <a:t>= </a:t>
            </a:r>
            <a:r>
              <a:rPr lang="en-US" altLang="nl-NL" i="1" dirty="0" smtClean="0">
                <a:solidFill>
                  <a:srgbClr val="008000"/>
                </a:solidFill>
              </a:rPr>
              <a:t>differentiable degrees of freedom (DDOF) =</a:t>
            </a:r>
          </a:p>
          <a:p>
            <a:pPr lvl="1"/>
            <a:endParaRPr lang="en-US" altLang="nl-NL" dirty="0" smtClean="0"/>
          </a:p>
          <a:p>
            <a:pPr lvl="1"/>
            <a:r>
              <a:rPr lang="en-US" altLang="nl-NL" dirty="0" smtClean="0"/>
              <a:t>Bicycle:                                       DDOF = 1;   DOF=3</a:t>
            </a:r>
          </a:p>
          <a:p>
            <a:pPr lvl="1"/>
            <a:endParaRPr lang="en-US" altLang="nl-NL" dirty="0" smtClean="0"/>
          </a:p>
          <a:p>
            <a:pPr lvl="1"/>
            <a:r>
              <a:rPr lang="en-US" altLang="nl-NL" dirty="0" smtClean="0"/>
              <a:t>Omni Drive:                                        DDOF=3;   DOF=3</a:t>
            </a:r>
          </a:p>
        </p:txBody>
      </p:sp>
      <p:graphicFrame>
        <p:nvGraphicFramePr>
          <p:cNvPr id="40966" name="Object 4"/>
          <p:cNvGraphicFramePr>
            <a:graphicFrameLocks noChangeAspect="1"/>
          </p:cNvGraphicFramePr>
          <p:nvPr/>
        </p:nvGraphicFramePr>
        <p:xfrm>
          <a:off x="5651500" y="4824413"/>
          <a:ext cx="347663" cy="376237"/>
        </p:xfrm>
        <a:graphic>
          <a:graphicData uri="http://schemas.openxmlformats.org/presentationml/2006/ole">
            <mc:AlternateContent xmlns:mc="http://schemas.openxmlformats.org/markup-compatibility/2006">
              <mc:Choice xmlns:v="urn:schemas-microsoft-com:vml" Requires="v">
                <p:oleObj spid="_x0000_s40981" name="Equation" r:id="rId4" imgW="203024" imgH="203024" progId="Equation.3">
                  <p:embed/>
                </p:oleObj>
              </mc:Choice>
              <mc:Fallback>
                <p:oleObj name="Equation" r:id="rId4" imgW="203024" imgH="203024"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500" y="4824413"/>
                        <a:ext cx="347663"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7" name="Object 5"/>
          <p:cNvGraphicFramePr>
            <a:graphicFrameLocks noChangeAspect="1"/>
          </p:cNvGraphicFramePr>
          <p:nvPr/>
        </p:nvGraphicFramePr>
        <p:xfrm>
          <a:off x="1817688" y="5464175"/>
          <a:ext cx="2006600" cy="376238"/>
        </p:xfrm>
        <a:graphic>
          <a:graphicData uri="http://schemas.openxmlformats.org/presentationml/2006/ole">
            <mc:AlternateContent xmlns:mc="http://schemas.openxmlformats.org/markup-compatibility/2006">
              <mc:Choice xmlns:v="urn:schemas-microsoft-com:vml" Requires="v">
                <p:oleObj spid="_x0000_s40982" name="Equation" r:id="rId6" imgW="1167893" imgH="203112" progId="Equation.3">
                  <p:embed/>
                </p:oleObj>
              </mc:Choice>
              <mc:Fallback>
                <p:oleObj name="Equation" r:id="rId6" imgW="1167893" imgH="203112"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7688" y="5464175"/>
                        <a:ext cx="2006600"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8" name="Object 6"/>
          <p:cNvGraphicFramePr>
            <a:graphicFrameLocks noChangeAspect="1"/>
          </p:cNvGraphicFramePr>
          <p:nvPr/>
        </p:nvGraphicFramePr>
        <p:xfrm>
          <a:off x="2228850" y="6100763"/>
          <a:ext cx="2136775" cy="423862"/>
        </p:xfrm>
        <a:graphic>
          <a:graphicData uri="http://schemas.openxmlformats.org/presentationml/2006/ole">
            <mc:AlternateContent xmlns:mc="http://schemas.openxmlformats.org/markup-compatibility/2006">
              <mc:Choice xmlns:v="urn:schemas-microsoft-com:vml" Requires="v">
                <p:oleObj spid="_x0000_s40983" name="Equation" r:id="rId8" imgW="1244600" imgH="228600" progId="Equation.3">
                  <p:embed/>
                </p:oleObj>
              </mc:Choice>
              <mc:Fallback>
                <p:oleObj name="Equation" r:id="rId8" imgW="1244600" imgH="2286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8850" y="6100763"/>
                        <a:ext cx="213677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263" y="458724"/>
            <a:ext cx="8567737" cy="450977"/>
          </a:xfrm>
        </p:spPr>
        <p:txBody>
          <a:bodyPr/>
          <a:lstStyle/>
          <a:p>
            <a:r>
              <a:rPr lang="en-US" dirty="0" smtClean="0"/>
              <a:t>Non-</a:t>
            </a:r>
            <a:r>
              <a:rPr lang="en-US" dirty="0" err="1" smtClean="0"/>
              <a:t>holonomic</a:t>
            </a:r>
            <a:r>
              <a:rPr lang="en-US" dirty="0" smtClean="0"/>
              <a:t> mobile robot</a:t>
            </a:r>
            <a:endParaRPr lang="en-GB" dirty="0"/>
          </a:p>
        </p:txBody>
      </p:sp>
      <p:sp>
        <p:nvSpPr>
          <p:cNvPr id="4" name="Footer Placeholder 3"/>
          <p:cNvSpPr>
            <a:spLocks noGrp="1"/>
          </p:cNvSpPr>
          <p:nvPr>
            <p:ph type="ftr" sz="quarter" idx="10"/>
          </p:nvPr>
        </p:nvSpPr>
        <p:spPr/>
        <p:txBody>
          <a:bodyPr/>
          <a:lstStyle/>
          <a:p>
            <a:pPr>
              <a:defRPr/>
            </a:pPr>
            <a:r>
              <a:rPr lang="en-US" smtClean="0"/>
              <a:t>3 - Mobile Robot Kinematics</a:t>
            </a:r>
            <a:endParaRPr lang="en-US"/>
          </a:p>
        </p:txBody>
      </p:sp>
      <p:sp>
        <p:nvSpPr>
          <p:cNvPr id="5" name="Slide Number Placeholder 4"/>
          <p:cNvSpPr>
            <a:spLocks noGrp="1"/>
          </p:cNvSpPr>
          <p:nvPr>
            <p:ph type="sldNum" sz="quarter" idx="11"/>
          </p:nvPr>
        </p:nvSpPr>
        <p:spPr/>
        <p:txBody>
          <a:bodyPr/>
          <a:lstStyle/>
          <a:p>
            <a:pPr>
              <a:defRPr/>
            </a:pPr>
            <a:r>
              <a:rPr lang="en-US" smtClean="0"/>
              <a:t>3</a:t>
            </a:r>
          </a:p>
          <a:p>
            <a:pPr>
              <a:defRPr/>
            </a:pPr>
            <a:fld id="{7C39971E-A113-4AF9-9C03-5D1D6BC6B887}" type="slidenum">
              <a:rPr lang="en-US" smtClean="0"/>
              <a:pPr>
                <a:defRPr/>
              </a:pPr>
              <a:t>27</a:t>
            </a:fld>
            <a:endParaRPr lang="en-US"/>
          </a:p>
        </p:txBody>
      </p:sp>
      <p:sp>
        <p:nvSpPr>
          <p:cNvPr id="10" name="Rectangle 9"/>
          <p:cNvSpPr>
            <a:spLocks noChangeArrowheads="1"/>
          </p:cNvSpPr>
          <p:nvPr/>
        </p:nvSpPr>
        <p:spPr bwMode="auto">
          <a:xfrm>
            <a:off x="323527" y="1196752"/>
            <a:ext cx="8556625" cy="6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defPPr>
              <a:defRPr lang="en-US"/>
            </a:defPPr>
            <a:lvl1pPr algn="l" rtl="0" eaLnBrk="0" fontAlgn="base" hangingPunct="0">
              <a:spcBef>
                <a:spcPct val="0"/>
              </a:spcBef>
              <a:spcAft>
                <a:spcPct val="0"/>
              </a:spcAft>
              <a:defRPr sz="1600" kern="1200">
                <a:solidFill>
                  <a:schemeClr val="tx1"/>
                </a:solidFill>
                <a:latin typeface="Courier New" pitchFamily="49" charset="0"/>
                <a:ea typeface="+mn-ea"/>
                <a:cs typeface="+mn-cs"/>
              </a:defRPr>
            </a:lvl1pPr>
            <a:lvl2pPr marL="457200" algn="l" rtl="0" eaLnBrk="0" fontAlgn="base" hangingPunct="0">
              <a:spcBef>
                <a:spcPct val="0"/>
              </a:spcBef>
              <a:spcAft>
                <a:spcPct val="0"/>
              </a:spcAft>
              <a:defRPr sz="1600" kern="1200">
                <a:solidFill>
                  <a:schemeClr val="tx1"/>
                </a:solidFill>
                <a:latin typeface="Courier New" pitchFamily="49" charset="0"/>
                <a:ea typeface="+mn-ea"/>
                <a:cs typeface="+mn-cs"/>
              </a:defRPr>
            </a:lvl2pPr>
            <a:lvl3pPr marL="914400" algn="l" rtl="0" eaLnBrk="0" fontAlgn="base" hangingPunct="0">
              <a:spcBef>
                <a:spcPct val="0"/>
              </a:spcBef>
              <a:spcAft>
                <a:spcPct val="0"/>
              </a:spcAft>
              <a:defRPr sz="1600" kern="1200">
                <a:solidFill>
                  <a:schemeClr val="tx1"/>
                </a:solidFill>
                <a:latin typeface="Courier New" pitchFamily="49" charset="0"/>
                <a:ea typeface="+mn-ea"/>
                <a:cs typeface="+mn-cs"/>
              </a:defRPr>
            </a:lvl3pPr>
            <a:lvl4pPr marL="1371600" algn="l" rtl="0" eaLnBrk="0" fontAlgn="base" hangingPunct="0">
              <a:spcBef>
                <a:spcPct val="0"/>
              </a:spcBef>
              <a:spcAft>
                <a:spcPct val="0"/>
              </a:spcAft>
              <a:defRPr sz="1600" kern="1200">
                <a:solidFill>
                  <a:schemeClr val="tx1"/>
                </a:solidFill>
                <a:latin typeface="Courier New" pitchFamily="49" charset="0"/>
                <a:ea typeface="+mn-ea"/>
                <a:cs typeface="+mn-cs"/>
              </a:defRPr>
            </a:lvl4pPr>
            <a:lvl5pPr marL="1828800" algn="l" rtl="0" eaLnBrk="0" fontAlgn="base" hangingPunct="0">
              <a:spcBef>
                <a:spcPct val="0"/>
              </a:spcBef>
              <a:spcAft>
                <a:spcPct val="0"/>
              </a:spcAft>
              <a:defRPr sz="1600" kern="1200">
                <a:solidFill>
                  <a:schemeClr val="tx1"/>
                </a:solidFill>
                <a:latin typeface="Courier New" pitchFamily="49" charset="0"/>
                <a:ea typeface="+mn-ea"/>
                <a:cs typeface="+mn-cs"/>
              </a:defRPr>
            </a:lvl5pPr>
            <a:lvl6pPr marL="2286000" algn="l" defTabSz="914400" rtl="0" eaLnBrk="1" latinLnBrk="0" hangingPunct="1">
              <a:defRPr sz="1600" kern="1200">
                <a:solidFill>
                  <a:schemeClr val="tx1"/>
                </a:solidFill>
                <a:latin typeface="Courier New" pitchFamily="49" charset="0"/>
                <a:ea typeface="+mn-ea"/>
                <a:cs typeface="+mn-cs"/>
              </a:defRPr>
            </a:lvl6pPr>
            <a:lvl7pPr marL="2743200" algn="l" defTabSz="914400" rtl="0" eaLnBrk="1" latinLnBrk="0" hangingPunct="1">
              <a:defRPr sz="1600" kern="1200">
                <a:solidFill>
                  <a:schemeClr val="tx1"/>
                </a:solidFill>
                <a:latin typeface="Courier New" pitchFamily="49" charset="0"/>
                <a:ea typeface="+mn-ea"/>
                <a:cs typeface="+mn-cs"/>
              </a:defRPr>
            </a:lvl7pPr>
            <a:lvl8pPr marL="3200400" algn="l" defTabSz="914400" rtl="0" eaLnBrk="1" latinLnBrk="0" hangingPunct="1">
              <a:defRPr sz="1600" kern="1200">
                <a:solidFill>
                  <a:schemeClr val="tx1"/>
                </a:solidFill>
                <a:latin typeface="Courier New" pitchFamily="49" charset="0"/>
                <a:ea typeface="+mn-ea"/>
                <a:cs typeface="+mn-cs"/>
              </a:defRPr>
            </a:lvl8pPr>
            <a:lvl9pPr marL="3657600" algn="l" defTabSz="914400" rtl="0" eaLnBrk="1" latinLnBrk="0" hangingPunct="1">
              <a:defRPr sz="1600" kern="1200">
                <a:solidFill>
                  <a:schemeClr val="tx1"/>
                </a:solidFill>
                <a:latin typeface="Courier New" pitchFamily="49" charset="0"/>
                <a:ea typeface="+mn-ea"/>
                <a:cs typeface="+mn-cs"/>
              </a:defRPr>
            </a:lvl9pPr>
          </a:lstStyle>
          <a:p>
            <a:pPr marL="342900" indent="-342900">
              <a:spcBef>
                <a:spcPct val="20000"/>
              </a:spcBef>
              <a:buClr>
                <a:schemeClr val="accent2">
                  <a:lumMod val="75000"/>
                </a:schemeClr>
              </a:buClr>
              <a:buSzPct val="100000"/>
              <a:buFontTx/>
              <a:buChar char="•"/>
            </a:pPr>
            <a:r>
              <a:rPr lang="en-US" sz="3200" dirty="0">
                <a:latin typeface="Times New Roman" pitchFamily="18" charset="0"/>
              </a:rPr>
              <a:t>2D-surface in 3D configuration space</a:t>
            </a:r>
          </a:p>
        </p:txBody>
      </p:sp>
      <p:pic>
        <p:nvPicPr>
          <p:cNvPr id="11" name="Picture 10" descr="Capture.gif"/>
          <p:cNvPicPr>
            <a:picLocks noChangeAspect="1"/>
          </p:cNvPicPr>
          <p:nvPr/>
        </p:nvPicPr>
        <p:blipFill>
          <a:blip r:embed="rId2" cstate="print"/>
          <a:stretch>
            <a:fillRect/>
          </a:stretch>
        </p:blipFill>
        <p:spPr>
          <a:xfrm>
            <a:off x="827584" y="1820852"/>
            <a:ext cx="7646029" cy="4056420"/>
          </a:xfrm>
          <a:prstGeom prst="rect">
            <a:avLst/>
          </a:prstGeom>
        </p:spPr>
      </p:pic>
    </p:spTree>
    <p:extLst>
      <p:ext uri="{BB962C8B-B14F-4D97-AF65-F5344CB8AC3E}">
        <p14:creationId xmlns:p14="http://schemas.microsoft.com/office/powerpoint/2010/main" val="2639053751"/>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a:spLocks noGrp="1"/>
          </p:cNvSpPr>
          <p:nvPr>
            <p:ph type="ftr" sz="quarter" idx="10"/>
          </p:nvPr>
        </p:nvSpPr>
        <p:spPr/>
        <p:txBody>
          <a:bodyPr/>
          <a:lstStyle/>
          <a:p>
            <a:pPr>
              <a:defRPr/>
            </a:pPr>
            <a:r>
              <a:rPr lang="en-US"/>
              <a:t>3 - Mobile Robot Kinematics</a:t>
            </a:r>
          </a:p>
        </p:txBody>
      </p:sp>
      <p:sp>
        <p:nvSpPr>
          <p:cNvPr id="6" name="Slide Number Placeholder 3"/>
          <p:cNvSpPr>
            <a:spLocks noGrp="1"/>
          </p:cNvSpPr>
          <p:nvPr>
            <p:ph type="sldNum" sz="quarter" idx="11"/>
          </p:nvPr>
        </p:nvSpPr>
        <p:spPr/>
        <p:txBody>
          <a:bodyPr/>
          <a:lstStyle/>
          <a:p>
            <a:pPr>
              <a:defRPr/>
            </a:pPr>
            <a:r>
              <a:rPr lang="en-US"/>
              <a:t>3</a:t>
            </a:r>
          </a:p>
          <a:p>
            <a:pPr eaLnBrk="1" hangingPunct="1">
              <a:defRPr/>
            </a:pPr>
            <a:fld id="{A867D453-4637-4FD4-8127-8CB5219D2DAA}" type="slidenum">
              <a:rPr lang="en-US" sz="2000" b="1"/>
              <a:pPr eaLnBrk="1" hangingPunct="1">
                <a:defRPr/>
              </a:pPr>
              <a:t>28</a:t>
            </a:fld>
            <a:endParaRPr lang="en-US" sz="2000" b="1"/>
          </a:p>
        </p:txBody>
      </p:sp>
      <p:sp>
        <p:nvSpPr>
          <p:cNvPr id="41988" name="Rectangle 6"/>
          <p:cNvSpPr>
            <a:spLocks noGrp="1" noChangeArrowheads="1"/>
          </p:cNvSpPr>
          <p:nvPr>
            <p:ph type="title"/>
          </p:nvPr>
        </p:nvSpPr>
        <p:spPr/>
        <p:txBody>
          <a:bodyPr/>
          <a:lstStyle/>
          <a:p>
            <a:pPr indent="0"/>
            <a:r>
              <a:rPr lang="en-US" altLang="nl-NL" smtClean="0"/>
              <a:t>Mobile Robot Workspace: Degrees of Freedom, Holonomy</a:t>
            </a:r>
          </a:p>
        </p:txBody>
      </p:sp>
      <p:sp>
        <p:nvSpPr>
          <p:cNvPr id="41989" name="Rectangle 3"/>
          <p:cNvSpPr>
            <a:spLocks noGrp="1" noChangeArrowheads="1"/>
          </p:cNvSpPr>
          <p:nvPr>
            <p:ph type="body" idx="4294967295"/>
          </p:nvPr>
        </p:nvSpPr>
        <p:spPr>
          <a:xfrm>
            <a:off x="547688" y="1019175"/>
            <a:ext cx="8596312" cy="5649913"/>
          </a:xfrm>
        </p:spPr>
        <p:txBody>
          <a:bodyPr/>
          <a:lstStyle/>
          <a:p>
            <a:r>
              <a:rPr lang="en-US" altLang="nl-NL" dirty="0" smtClean="0"/>
              <a:t>DOF </a:t>
            </a:r>
            <a:r>
              <a:rPr lang="en-US" altLang="nl-NL" i="1" dirty="0" smtClean="0">
                <a:solidFill>
                  <a:srgbClr val="008000"/>
                </a:solidFill>
              </a:rPr>
              <a:t>degrees of freedom</a:t>
            </a:r>
            <a:r>
              <a:rPr lang="en-US" altLang="nl-NL" dirty="0" smtClean="0"/>
              <a:t>:</a:t>
            </a:r>
          </a:p>
          <a:p>
            <a:pPr lvl="1"/>
            <a:r>
              <a:rPr lang="en-US" altLang="nl-NL" dirty="0" smtClean="0"/>
              <a:t>Robots ability to achieve various poses</a:t>
            </a:r>
          </a:p>
          <a:p>
            <a:r>
              <a:rPr lang="en-US" altLang="nl-NL" dirty="0" smtClean="0"/>
              <a:t>DDOF </a:t>
            </a:r>
            <a:r>
              <a:rPr lang="en-US" altLang="nl-NL" i="1" dirty="0" smtClean="0">
                <a:solidFill>
                  <a:srgbClr val="008000"/>
                </a:solidFill>
              </a:rPr>
              <a:t>differentiable degrees of freedom</a:t>
            </a:r>
            <a:r>
              <a:rPr lang="en-US" altLang="nl-NL" dirty="0" smtClean="0"/>
              <a:t>: </a:t>
            </a:r>
          </a:p>
          <a:p>
            <a:pPr lvl="1"/>
            <a:r>
              <a:rPr lang="en-US" altLang="nl-NL" dirty="0" smtClean="0"/>
              <a:t>Robots ability to achieve various path</a:t>
            </a:r>
          </a:p>
          <a:p>
            <a:pPr lvl="1"/>
            <a:endParaRPr lang="en-US" altLang="nl-NL" dirty="0" smtClean="0"/>
          </a:p>
          <a:p>
            <a:pPr lvl="1"/>
            <a:endParaRPr lang="en-US" altLang="nl-NL" dirty="0" smtClean="0"/>
          </a:p>
          <a:p>
            <a:pPr lvl="1"/>
            <a:endParaRPr lang="en-US" altLang="nl-NL" dirty="0" smtClean="0"/>
          </a:p>
          <a:p>
            <a:pPr lvl="1"/>
            <a:endParaRPr lang="en-US" altLang="nl-NL" dirty="0" smtClean="0"/>
          </a:p>
          <a:p>
            <a:r>
              <a:rPr lang="en-US" altLang="nl-NL" dirty="0" err="1" smtClean="0"/>
              <a:t>Holonomic</a:t>
            </a:r>
            <a:r>
              <a:rPr lang="en-US" altLang="nl-NL" dirty="0" smtClean="0"/>
              <a:t> Robots</a:t>
            </a:r>
          </a:p>
          <a:p>
            <a:pPr lvl="1"/>
            <a:r>
              <a:rPr lang="en-US" altLang="nl-NL" dirty="0" smtClean="0"/>
              <a:t>A </a:t>
            </a:r>
            <a:r>
              <a:rPr lang="en-US" altLang="nl-NL" dirty="0" err="1" smtClean="0"/>
              <a:t>holonomic</a:t>
            </a:r>
            <a:r>
              <a:rPr lang="en-US" altLang="nl-NL" dirty="0" smtClean="0"/>
              <a:t> kinematic constraint can be expressed </a:t>
            </a:r>
            <a:r>
              <a:rPr lang="en-US" altLang="nl-NL" dirty="0" smtClean="0"/>
              <a:t>by </a:t>
            </a:r>
            <a:r>
              <a:rPr lang="en-US" altLang="nl-NL" dirty="0" smtClean="0"/>
              <a:t>an explicit function of position variables only</a:t>
            </a:r>
          </a:p>
          <a:p>
            <a:pPr lvl="1"/>
            <a:r>
              <a:rPr lang="en-US" altLang="nl-NL" dirty="0" smtClean="0"/>
              <a:t>A non-</a:t>
            </a:r>
            <a:r>
              <a:rPr lang="en-US" altLang="nl-NL" dirty="0" err="1" smtClean="0"/>
              <a:t>holonomic</a:t>
            </a:r>
            <a:r>
              <a:rPr lang="en-US" altLang="nl-NL" dirty="0" smtClean="0"/>
              <a:t> constraint requires a different relationship, such as the derivative of a position variable</a:t>
            </a:r>
          </a:p>
          <a:p>
            <a:pPr lvl="1"/>
            <a:r>
              <a:rPr lang="en-US" altLang="nl-NL" i="1" dirty="0" smtClean="0">
                <a:solidFill>
                  <a:schemeClr val="tx2"/>
                </a:solidFill>
              </a:rPr>
              <a:t>Fixed and steered standard wheels impose non-</a:t>
            </a:r>
            <a:r>
              <a:rPr lang="en-US" altLang="nl-NL" i="1" dirty="0" err="1" smtClean="0">
                <a:solidFill>
                  <a:schemeClr val="tx2"/>
                </a:solidFill>
              </a:rPr>
              <a:t>holonomic</a:t>
            </a:r>
            <a:r>
              <a:rPr lang="en-US" altLang="nl-NL" i="1" dirty="0" smtClean="0">
                <a:solidFill>
                  <a:schemeClr val="tx2"/>
                </a:solidFill>
              </a:rPr>
              <a:t> constraints</a:t>
            </a:r>
            <a:endParaRPr lang="en-US" altLang="nl-NL" dirty="0" smtClean="0"/>
          </a:p>
        </p:txBody>
      </p:sp>
      <p:graphicFrame>
        <p:nvGraphicFramePr>
          <p:cNvPr id="41990" name="Object 4"/>
          <p:cNvGraphicFramePr>
            <a:graphicFrameLocks noChangeAspect="1"/>
          </p:cNvGraphicFramePr>
          <p:nvPr/>
        </p:nvGraphicFramePr>
        <p:xfrm>
          <a:off x="2462213" y="2924175"/>
          <a:ext cx="3586162" cy="658813"/>
        </p:xfrm>
        <a:graphic>
          <a:graphicData uri="http://schemas.openxmlformats.org/presentationml/2006/ole">
            <mc:AlternateContent xmlns:mc="http://schemas.openxmlformats.org/markup-compatibility/2006">
              <mc:Choice xmlns:v="urn:schemas-microsoft-com:vml" Requires="v">
                <p:oleObj spid="_x0000_s41996" name="Equation" r:id="rId4" imgW="1193800" imgH="203200" progId="Equation.3">
                  <p:embed/>
                </p:oleObj>
              </mc:Choice>
              <mc:Fallback>
                <p:oleObj name="Equation" r:id="rId4" imgW="1193800" imgH="203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2213" y="2924175"/>
                        <a:ext cx="3586162" cy="658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a:spLocks noGrp="1"/>
          </p:cNvSpPr>
          <p:nvPr>
            <p:ph type="ftr" sz="quarter" idx="10"/>
          </p:nvPr>
        </p:nvSpPr>
        <p:spPr/>
        <p:txBody>
          <a:bodyPr/>
          <a:lstStyle/>
          <a:p>
            <a:pPr>
              <a:defRPr/>
            </a:pPr>
            <a:r>
              <a:rPr lang="en-US"/>
              <a:t>3 - Mobile Robot Kinematics</a:t>
            </a:r>
          </a:p>
        </p:txBody>
      </p:sp>
      <p:sp>
        <p:nvSpPr>
          <p:cNvPr id="9" name="Slide Number Placeholder 4"/>
          <p:cNvSpPr>
            <a:spLocks noGrp="1"/>
          </p:cNvSpPr>
          <p:nvPr>
            <p:ph type="sldNum" sz="quarter" idx="11"/>
          </p:nvPr>
        </p:nvSpPr>
        <p:spPr/>
        <p:txBody>
          <a:bodyPr/>
          <a:lstStyle/>
          <a:p>
            <a:pPr>
              <a:defRPr/>
            </a:pPr>
            <a:r>
              <a:rPr lang="en-US"/>
              <a:t>3</a:t>
            </a:r>
          </a:p>
          <a:p>
            <a:pPr eaLnBrk="1" hangingPunct="1">
              <a:defRPr/>
            </a:pPr>
            <a:fld id="{9FB2BFAE-8A4E-47E2-85F5-7F25F3814BA4}" type="slidenum">
              <a:rPr lang="en-US" sz="2000" b="1"/>
              <a:pPr eaLnBrk="1" hangingPunct="1">
                <a:defRPr/>
              </a:pPr>
              <a:t>29</a:t>
            </a:fld>
            <a:endParaRPr lang="en-US" sz="2000" b="1"/>
          </a:p>
        </p:txBody>
      </p:sp>
      <p:sp>
        <p:nvSpPr>
          <p:cNvPr id="43012" name="Rectangle 2"/>
          <p:cNvSpPr>
            <a:spLocks noGrp="1" noChangeArrowheads="1"/>
          </p:cNvSpPr>
          <p:nvPr>
            <p:ph type="title"/>
          </p:nvPr>
        </p:nvSpPr>
        <p:spPr/>
        <p:txBody>
          <a:bodyPr/>
          <a:lstStyle/>
          <a:p>
            <a:pPr indent="0"/>
            <a:r>
              <a:rPr lang="en-US" altLang="nl-NL" smtClean="0"/>
              <a:t>Path / Trajectory Considerations: Omnidirectional Drive</a:t>
            </a:r>
          </a:p>
        </p:txBody>
      </p:sp>
      <p:pic>
        <p:nvPicPr>
          <p:cNvPr id="4301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275" y="2070100"/>
            <a:ext cx="8369300"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3014" name="Text Box 6"/>
          <p:cNvSpPr txBox="1">
            <a:spLocks noChangeArrowheads="1"/>
          </p:cNvSpPr>
          <p:nvPr/>
        </p:nvSpPr>
        <p:spPr bwMode="auto">
          <a:xfrm rot="-5400000">
            <a:off x="7966075" y="3043238"/>
            <a:ext cx="180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1600" i="1">
                <a:latin typeface="Trebuchet MS" pitchFamily="34" charset="0"/>
              </a:rPr>
              <a:t>Tribolo ETH/EPFL</a:t>
            </a:r>
          </a:p>
        </p:txBody>
      </p:sp>
      <p:pic>
        <p:nvPicPr>
          <p:cNvPr id="43015" name="Picture 7" descr="tribolo_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9513" y="1219200"/>
            <a:ext cx="224155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3016" name="Object 8"/>
          <p:cNvGraphicFramePr>
            <a:graphicFrameLocks noChangeAspect="1"/>
          </p:cNvGraphicFramePr>
          <p:nvPr/>
        </p:nvGraphicFramePr>
        <p:xfrm>
          <a:off x="4572000" y="2133600"/>
          <a:ext cx="1909763" cy="1987550"/>
        </p:xfrm>
        <a:graphic>
          <a:graphicData uri="http://schemas.openxmlformats.org/presentationml/2006/ole">
            <mc:AlternateContent xmlns:mc="http://schemas.openxmlformats.org/markup-compatibility/2006">
              <mc:Choice xmlns:v="urn:schemas-microsoft-com:vml" Requires="v">
                <p:oleObj spid="_x0000_s43023" name="Photo Editor Photo" r:id="rId8" imgW="17647619" imgH="16952381" progId="MSPhotoEd.3">
                  <p:embed/>
                </p:oleObj>
              </mc:Choice>
              <mc:Fallback>
                <p:oleObj name="Photo Editor Photo" r:id="rId8" imgW="17647619" imgH="16952381" progId="MSPhotoEd.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2133600"/>
                        <a:ext cx="1909763" cy="198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Tribolo.mpg">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0"/>
          <a:stretch>
            <a:fillRect/>
          </a:stretch>
        </p:blipFill>
        <p:spPr>
          <a:xfrm>
            <a:off x="4349807" y="1052734"/>
            <a:ext cx="4136461" cy="3384377"/>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3"/>
          <p:cNvSpPr>
            <a:spLocks noGrp="1"/>
          </p:cNvSpPr>
          <p:nvPr>
            <p:ph type="ftr" sz="quarter" idx="10"/>
          </p:nvPr>
        </p:nvSpPr>
        <p:spPr/>
        <p:txBody>
          <a:bodyPr/>
          <a:lstStyle/>
          <a:p>
            <a:pPr>
              <a:defRPr/>
            </a:pPr>
            <a:r>
              <a:rPr lang="en-US" dirty="0"/>
              <a:t>3 - Mobile Robot Kinematics</a:t>
            </a:r>
          </a:p>
        </p:txBody>
      </p:sp>
      <p:sp>
        <p:nvSpPr>
          <p:cNvPr id="13" name="Slide Number Placeholder 4"/>
          <p:cNvSpPr>
            <a:spLocks noGrp="1"/>
          </p:cNvSpPr>
          <p:nvPr>
            <p:ph type="sldNum" sz="quarter" idx="11"/>
          </p:nvPr>
        </p:nvSpPr>
        <p:spPr/>
        <p:txBody>
          <a:bodyPr/>
          <a:lstStyle/>
          <a:p>
            <a:pPr>
              <a:defRPr/>
            </a:pPr>
            <a:r>
              <a:rPr lang="en-US" dirty="0"/>
              <a:t>3</a:t>
            </a:r>
          </a:p>
          <a:p>
            <a:pPr eaLnBrk="1" hangingPunct="1">
              <a:defRPr/>
            </a:pPr>
            <a:fld id="{D0B1556A-C72B-4AEA-8DE4-92E408E12AA9}" type="slidenum">
              <a:rPr lang="en-US" sz="2000" b="1"/>
              <a:pPr eaLnBrk="1" hangingPunct="1">
                <a:defRPr/>
              </a:pPr>
              <a:t>3</a:t>
            </a:fld>
            <a:endParaRPr lang="en-US" sz="2000" b="1" dirty="0"/>
          </a:p>
        </p:txBody>
      </p:sp>
      <p:sp>
        <p:nvSpPr>
          <p:cNvPr id="17412" name="Rectangle 2"/>
          <p:cNvSpPr>
            <a:spLocks noGrp="1" noChangeArrowheads="1"/>
          </p:cNvSpPr>
          <p:nvPr>
            <p:ph type="title"/>
          </p:nvPr>
        </p:nvSpPr>
        <p:spPr/>
        <p:txBody>
          <a:bodyPr/>
          <a:lstStyle/>
          <a:p>
            <a:pPr indent="0"/>
            <a:r>
              <a:rPr lang="en-US" altLang="nl-NL" sz="1800" smtClean="0"/>
              <a:t>Introduction:</a:t>
            </a:r>
            <a:r>
              <a:rPr lang="en-US" altLang="nl-NL" smtClean="0"/>
              <a:t> Kinematics Model</a:t>
            </a:r>
          </a:p>
        </p:txBody>
      </p:sp>
      <p:sp>
        <p:nvSpPr>
          <p:cNvPr id="17413" name="Rectangle 3"/>
          <p:cNvSpPr>
            <a:spLocks noGrp="1" noChangeArrowheads="1"/>
          </p:cNvSpPr>
          <p:nvPr>
            <p:ph type="body" idx="1"/>
          </p:nvPr>
        </p:nvSpPr>
        <p:spPr>
          <a:xfrm>
            <a:off x="422275" y="1143000"/>
            <a:ext cx="8721725" cy="5257800"/>
          </a:xfrm>
        </p:spPr>
        <p:txBody>
          <a:bodyPr/>
          <a:lstStyle/>
          <a:p>
            <a:r>
              <a:rPr lang="en-US" altLang="nl-NL" smtClean="0"/>
              <a:t>Goal:</a:t>
            </a:r>
          </a:p>
          <a:p>
            <a:pPr lvl="1"/>
            <a:r>
              <a:rPr lang="en-US" altLang="nl-NL" smtClean="0"/>
              <a:t>establish the robot speed                           as a function of the wheel speeds      , steering angles     , steering speeds     and the geometric parameters of the robot (</a:t>
            </a:r>
            <a:r>
              <a:rPr lang="en-US" altLang="nl-NL" i="1" smtClean="0">
                <a:solidFill>
                  <a:srgbClr val="BE7100"/>
                </a:solidFill>
              </a:rPr>
              <a:t>configuration coordinates</a:t>
            </a:r>
            <a:r>
              <a:rPr lang="en-US" altLang="nl-NL" smtClean="0"/>
              <a:t>).</a:t>
            </a:r>
          </a:p>
          <a:p>
            <a:pPr lvl="1"/>
            <a:r>
              <a:rPr lang="en-US" altLang="nl-NL" smtClean="0"/>
              <a:t>forward kinematics </a:t>
            </a:r>
          </a:p>
          <a:p>
            <a:pPr lvl="1"/>
            <a:endParaRPr lang="en-US" altLang="nl-NL" smtClean="0"/>
          </a:p>
          <a:p>
            <a:pPr lvl="1"/>
            <a:endParaRPr lang="en-US" altLang="nl-NL" smtClean="0"/>
          </a:p>
          <a:p>
            <a:pPr lvl="1"/>
            <a:endParaRPr lang="en-US" altLang="nl-NL" smtClean="0"/>
          </a:p>
          <a:p>
            <a:pPr lvl="1"/>
            <a:endParaRPr lang="en-US" altLang="nl-NL" smtClean="0"/>
          </a:p>
          <a:p>
            <a:pPr lvl="1"/>
            <a:r>
              <a:rPr lang="en-US" altLang="nl-NL" smtClean="0"/>
              <a:t>Inverse kinematics</a:t>
            </a:r>
          </a:p>
          <a:p>
            <a:endParaRPr lang="en-US" altLang="nl-NL" smtClean="0"/>
          </a:p>
          <a:p>
            <a:endParaRPr lang="en-US" altLang="nl-NL" smtClean="0"/>
          </a:p>
          <a:p>
            <a:pPr lvl="1"/>
            <a:r>
              <a:rPr lang="en-US" altLang="nl-NL" smtClean="0"/>
              <a:t>why not </a:t>
            </a:r>
            <a:br>
              <a:rPr lang="en-US" altLang="nl-NL" smtClean="0"/>
            </a:br>
            <a:endParaRPr lang="en-US" altLang="nl-NL" smtClean="0"/>
          </a:p>
          <a:p>
            <a:pPr lvl="1"/>
            <a:endParaRPr lang="en-US" altLang="nl-NL" smtClean="0"/>
          </a:p>
          <a:p>
            <a:pPr lvl="2">
              <a:buFontTx/>
              <a:buNone/>
            </a:pPr>
            <a:r>
              <a:rPr lang="en-US" altLang="nl-NL" smtClean="0"/>
              <a:t>							-&gt; </a:t>
            </a:r>
            <a:r>
              <a:rPr lang="en-US" altLang="nl-NL" b="1" smtClean="0">
                <a:solidFill>
                  <a:srgbClr val="BE7100"/>
                </a:solidFill>
              </a:rPr>
              <a:t>not straight forward</a:t>
            </a:r>
            <a:endParaRPr lang="en-US" altLang="nl-NL" smtClean="0"/>
          </a:p>
        </p:txBody>
      </p:sp>
      <p:graphicFrame>
        <p:nvGraphicFramePr>
          <p:cNvPr id="17414" name="Object 4"/>
          <p:cNvGraphicFramePr>
            <a:graphicFrameLocks noChangeAspect="1"/>
          </p:cNvGraphicFramePr>
          <p:nvPr/>
        </p:nvGraphicFramePr>
        <p:xfrm>
          <a:off x="1071563" y="2800350"/>
          <a:ext cx="4103687" cy="1204913"/>
        </p:xfrm>
        <a:graphic>
          <a:graphicData uri="http://schemas.openxmlformats.org/presentationml/2006/ole">
            <mc:AlternateContent xmlns:mc="http://schemas.openxmlformats.org/markup-compatibility/2006">
              <mc:Choice xmlns:v="urn:schemas-microsoft-com:vml" Requires="v">
                <p:oleObj spid="_x0000_s17450" name="Equation" r:id="rId4" imgW="2387600" imgH="647700" progId="Equation.3">
                  <p:embed/>
                </p:oleObj>
              </mc:Choice>
              <mc:Fallback>
                <p:oleObj name="Equation" r:id="rId4" imgW="2387600" imgH="6477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563" y="2800350"/>
                        <a:ext cx="4103687" cy="1204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5" name="Object 5"/>
          <p:cNvGraphicFramePr>
            <a:graphicFrameLocks noChangeAspect="1"/>
          </p:cNvGraphicFramePr>
          <p:nvPr/>
        </p:nvGraphicFramePr>
        <p:xfrm>
          <a:off x="3540125" y="1412875"/>
          <a:ext cx="1679575" cy="493713"/>
        </p:xfrm>
        <a:graphic>
          <a:graphicData uri="http://schemas.openxmlformats.org/presentationml/2006/ole">
            <mc:AlternateContent xmlns:mc="http://schemas.openxmlformats.org/markup-compatibility/2006">
              <mc:Choice xmlns:v="urn:schemas-microsoft-com:vml" Requires="v">
                <p:oleObj spid="_x0000_s17451" name="Equation" r:id="rId6" imgW="977476" imgH="266584" progId="Equation.3">
                  <p:embed/>
                </p:oleObj>
              </mc:Choice>
              <mc:Fallback>
                <p:oleObj name="Equation" r:id="rId6" imgW="977476" imgH="266584"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0125" y="1412875"/>
                        <a:ext cx="1679575"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6" name="Object 6"/>
          <p:cNvGraphicFramePr>
            <a:graphicFrameLocks noChangeAspect="1"/>
          </p:cNvGraphicFramePr>
          <p:nvPr/>
        </p:nvGraphicFramePr>
        <p:xfrm>
          <a:off x="4572000" y="1766888"/>
          <a:ext cx="303213" cy="446087"/>
        </p:xfrm>
        <a:graphic>
          <a:graphicData uri="http://schemas.openxmlformats.org/presentationml/2006/ole">
            <mc:AlternateContent xmlns:mc="http://schemas.openxmlformats.org/markup-compatibility/2006">
              <mc:Choice xmlns:v="urn:schemas-microsoft-com:vml" Requires="v">
                <p:oleObj spid="_x0000_s17452" name="Equation" r:id="rId8" imgW="177646" imgH="241091" progId="Equation.3">
                  <p:embed/>
                </p:oleObj>
              </mc:Choice>
              <mc:Fallback>
                <p:oleObj name="Equation" r:id="rId8" imgW="177646" imgH="241091"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1766888"/>
                        <a:ext cx="303213"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7" name="Object 7"/>
          <p:cNvGraphicFramePr>
            <a:graphicFrameLocks noChangeAspect="1"/>
          </p:cNvGraphicFramePr>
          <p:nvPr/>
        </p:nvGraphicFramePr>
        <p:xfrm>
          <a:off x="8651875" y="1481138"/>
          <a:ext cx="347663" cy="425450"/>
        </p:xfrm>
        <a:graphic>
          <a:graphicData uri="http://schemas.openxmlformats.org/presentationml/2006/ole">
            <mc:AlternateContent xmlns:mc="http://schemas.openxmlformats.org/markup-compatibility/2006">
              <mc:Choice xmlns:v="urn:schemas-microsoft-com:vml" Requires="v">
                <p:oleObj spid="_x0000_s17453" name="Equation" r:id="rId10" imgW="203112" imgH="228501" progId="Equation.3">
                  <p:embed/>
                </p:oleObj>
              </mc:Choice>
              <mc:Fallback>
                <p:oleObj name="Equation" r:id="rId10" imgW="203112" imgH="228501"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51875" y="1481138"/>
                        <a:ext cx="347663"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8" name="Object 8"/>
          <p:cNvGraphicFramePr>
            <a:graphicFrameLocks noChangeAspect="1"/>
          </p:cNvGraphicFramePr>
          <p:nvPr/>
        </p:nvGraphicFramePr>
        <p:xfrm>
          <a:off x="2540000" y="1762125"/>
          <a:ext cx="303213" cy="425450"/>
        </p:xfrm>
        <a:graphic>
          <a:graphicData uri="http://schemas.openxmlformats.org/presentationml/2006/ole">
            <mc:AlternateContent xmlns:mc="http://schemas.openxmlformats.org/markup-compatibility/2006">
              <mc:Choice xmlns:v="urn:schemas-microsoft-com:vml" Requires="v">
                <p:oleObj spid="_x0000_s17454" name="Equation" r:id="rId12" imgW="177646" imgH="228402" progId="Equation.3">
                  <p:embed/>
                </p:oleObj>
              </mc:Choice>
              <mc:Fallback>
                <p:oleObj name="Equation" r:id="rId12" imgW="177646" imgH="228402"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40000" y="1762125"/>
                        <a:ext cx="303213"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9" name="Object 9"/>
          <p:cNvGraphicFramePr>
            <a:graphicFrameLocks noChangeAspect="1"/>
          </p:cNvGraphicFramePr>
          <p:nvPr/>
        </p:nvGraphicFramePr>
        <p:xfrm>
          <a:off x="1387475" y="4508500"/>
          <a:ext cx="5481638" cy="473075"/>
        </p:xfrm>
        <a:graphic>
          <a:graphicData uri="http://schemas.openxmlformats.org/presentationml/2006/ole">
            <mc:AlternateContent xmlns:mc="http://schemas.openxmlformats.org/markup-compatibility/2006">
              <mc:Choice xmlns:v="urn:schemas-microsoft-com:vml" Requires="v">
                <p:oleObj spid="_x0000_s17455" name="Equation" r:id="rId14" imgW="3187700" imgH="254000" progId="Equation.3">
                  <p:embed/>
                </p:oleObj>
              </mc:Choice>
              <mc:Fallback>
                <p:oleObj name="Equation" r:id="rId14" imgW="3187700" imgH="254000" progId="Equation.3">
                  <p:embed/>
                  <p:pic>
                    <p:nvPicPr>
                      <p:cNvPr id="0"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87475" y="4508500"/>
                        <a:ext cx="5481638"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20" name="Object 10"/>
          <p:cNvGraphicFramePr>
            <a:graphicFrameLocks noChangeAspect="1"/>
          </p:cNvGraphicFramePr>
          <p:nvPr/>
        </p:nvGraphicFramePr>
        <p:xfrm>
          <a:off x="2051050" y="5516563"/>
          <a:ext cx="2990850" cy="1323975"/>
        </p:xfrm>
        <a:graphic>
          <a:graphicData uri="http://schemas.openxmlformats.org/presentationml/2006/ole">
            <mc:AlternateContent xmlns:mc="http://schemas.openxmlformats.org/markup-compatibility/2006">
              <mc:Choice xmlns:v="urn:schemas-microsoft-com:vml" Requires="v">
                <p:oleObj spid="_x0000_s17456" name="Equation" r:id="rId16" imgW="1739900" imgH="711200" progId="Equation.3">
                  <p:embed/>
                </p:oleObj>
              </mc:Choice>
              <mc:Fallback>
                <p:oleObj name="Equation" r:id="rId16" imgW="1739900" imgH="711200" progId="Equation.3">
                  <p:embed/>
                  <p:pic>
                    <p:nvPicPr>
                      <p:cNvPr id="0" name="Object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51050" y="5516563"/>
                        <a:ext cx="2990850"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421" name="Picture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89663" y="2349500"/>
            <a:ext cx="2462212"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pPr>
              <a:defRPr/>
            </a:pPr>
            <a:r>
              <a:rPr lang="en-US"/>
              <a:t>3 - Mobile Robot Kinematics</a:t>
            </a:r>
          </a:p>
        </p:txBody>
      </p:sp>
      <p:sp>
        <p:nvSpPr>
          <p:cNvPr id="7" name="Slide Number Placeholder 4"/>
          <p:cNvSpPr>
            <a:spLocks noGrp="1"/>
          </p:cNvSpPr>
          <p:nvPr>
            <p:ph type="sldNum" sz="quarter" idx="11"/>
          </p:nvPr>
        </p:nvSpPr>
        <p:spPr/>
        <p:txBody>
          <a:bodyPr/>
          <a:lstStyle/>
          <a:p>
            <a:pPr>
              <a:defRPr/>
            </a:pPr>
            <a:r>
              <a:rPr lang="en-US"/>
              <a:t>3</a:t>
            </a:r>
          </a:p>
          <a:p>
            <a:pPr eaLnBrk="1" hangingPunct="1">
              <a:defRPr/>
            </a:pPr>
            <a:fld id="{67B837B1-946D-4C45-A08E-4EADF9ECF18B}" type="slidenum">
              <a:rPr lang="en-US" sz="2000" b="1"/>
              <a:pPr eaLnBrk="1" hangingPunct="1">
                <a:defRPr/>
              </a:pPr>
              <a:t>30</a:t>
            </a:fld>
            <a:endParaRPr lang="en-US" sz="2000" b="1"/>
          </a:p>
        </p:txBody>
      </p:sp>
      <p:sp>
        <p:nvSpPr>
          <p:cNvPr id="44036" name="Rectangle 2"/>
          <p:cNvSpPr>
            <a:spLocks noGrp="1" noChangeArrowheads="1"/>
          </p:cNvSpPr>
          <p:nvPr>
            <p:ph type="title"/>
          </p:nvPr>
        </p:nvSpPr>
        <p:spPr/>
        <p:txBody>
          <a:bodyPr/>
          <a:lstStyle/>
          <a:p>
            <a:pPr indent="0"/>
            <a:r>
              <a:rPr lang="en-US" altLang="nl-NL" smtClean="0"/>
              <a:t>Path / Trajectory Considerations: Two-Steer</a:t>
            </a:r>
          </a:p>
        </p:txBody>
      </p:sp>
      <p:sp>
        <p:nvSpPr>
          <p:cNvPr id="44037" name="Rectangle 3"/>
          <p:cNvSpPr>
            <a:spLocks noGrp="1" noChangeArrowheads="1"/>
          </p:cNvSpPr>
          <p:nvPr>
            <p:ph type="body" idx="1"/>
          </p:nvPr>
        </p:nvSpPr>
        <p:spPr/>
        <p:txBody>
          <a:bodyPr/>
          <a:lstStyle/>
          <a:p>
            <a:endParaRPr lang="en-GB" altLang="nl-NL" smtClean="0"/>
          </a:p>
        </p:txBody>
      </p:sp>
      <p:pic>
        <p:nvPicPr>
          <p:cNvPr id="4403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 y="2409825"/>
            <a:ext cx="8369300"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a:spLocks noGrp="1"/>
          </p:cNvSpPr>
          <p:nvPr>
            <p:ph type="ftr" sz="quarter" idx="10"/>
          </p:nvPr>
        </p:nvSpPr>
        <p:spPr/>
        <p:txBody>
          <a:bodyPr/>
          <a:lstStyle/>
          <a:p>
            <a:pPr>
              <a:defRPr/>
            </a:pPr>
            <a:r>
              <a:rPr lang="en-US"/>
              <a:t>3 - Mobile Robot Kinematics</a:t>
            </a:r>
          </a:p>
        </p:txBody>
      </p:sp>
      <p:sp>
        <p:nvSpPr>
          <p:cNvPr id="9" name="Slide Number Placeholder 4"/>
          <p:cNvSpPr>
            <a:spLocks noGrp="1"/>
          </p:cNvSpPr>
          <p:nvPr>
            <p:ph type="sldNum" sz="quarter" idx="11"/>
          </p:nvPr>
        </p:nvSpPr>
        <p:spPr/>
        <p:txBody>
          <a:bodyPr/>
          <a:lstStyle/>
          <a:p>
            <a:pPr>
              <a:defRPr/>
            </a:pPr>
            <a:r>
              <a:rPr lang="en-US"/>
              <a:t>3</a:t>
            </a:r>
          </a:p>
          <a:p>
            <a:pPr eaLnBrk="1" hangingPunct="1">
              <a:defRPr/>
            </a:pPr>
            <a:fld id="{3F4907DF-76F4-4B26-B844-559848940C94}" type="slidenum">
              <a:rPr lang="en-US" sz="2000" b="1"/>
              <a:pPr eaLnBrk="1" hangingPunct="1">
                <a:defRPr/>
              </a:pPr>
              <a:t>31</a:t>
            </a:fld>
            <a:endParaRPr lang="en-US" sz="2000" b="1"/>
          </a:p>
        </p:txBody>
      </p:sp>
      <p:sp>
        <p:nvSpPr>
          <p:cNvPr id="46084" name="Rectangle 2"/>
          <p:cNvSpPr>
            <a:spLocks noGrp="1" noChangeArrowheads="1"/>
          </p:cNvSpPr>
          <p:nvPr>
            <p:ph type="title"/>
          </p:nvPr>
        </p:nvSpPr>
        <p:spPr/>
        <p:txBody>
          <a:bodyPr/>
          <a:lstStyle/>
          <a:p>
            <a:pPr indent="0"/>
            <a:r>
              <a:rPr lang="en-US" altLang="nl-NL" smtClean="0"/>
              <a:t>Mobile Robot Kinematics: Non-Holonomic Systems</a:t>
            </a:r>
          </a:p>
        </p:txBody>
      </p:sp>
      <p:sp>
        <p:nvSpPr>
          <p:cNvPr id="46085" name="Rectangle 3"/>
          <p:cNvSpPr>
            <a:spLocks noGrp="1" noChangeArrowheads="1"/>
          </p:cNvSpPr>
          <p:nvPr>
            <p:ph type="body" idx="1"/>
          </p:nvPr>
        </p:nvSpPr>
        <p:spPr>
          <a:xfrm>
            <a:off x="280988" y="4876800"/>
            <a:ext cx="8510587" cy="1828800"/>
          </a:xfrm>
        </p:spPr>
        <p:txBody>
          <a:bodyPr/>
          <a:lstStyle/>
          <a:p>
            <a:pPr>
              <a:lnSpc>
                <a:spcPct val="90000"/>
              </a:lnSpc>
            </a:pPr>
            <a:r>
              <a:rPr lang="en-US" altLang="nl-NL" smtClean="0"/>
              <a:t>Non-holonomic systems</a:t>
            </a:r>
          </a:p>
          <a:p>
            <a:pPr lvl="1">
              <a:lnSpc>
                <a:spcPct val="90000"/>
              </a:lnSpc>
            </a:pPr>
            <a:r>
              <a:rPr lang="en-US" altLang="nl-NL" smtClean="0"/>
              <a:t>differential equations are not integrable to the final position. </a:t>
            </a:r>
          </a:p>
          <a:p>
            <a:pPr lvl="1">
              <a:lnSpc>
                <a:spcPct val="90000"/>
              </a:lnSpc>
            </a:pPr>
            <a:r>
              <a:rPr lang="en-US" altLang="nl-NL" smtClean="0"/>
              <a:t>the measure of the traveled distance of each wheel is not sufficient to calculate the final position of the robot. One has also to know how this movement was executed as a function of time. </a:t>
            </a:r>
          </a:p>
        </p:txBody>
      </p:sp>
      <p:pic>
        <p:nvPicPr>
          <p:cNvPr id="460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8738" y="1371600"/>
            <a:ext cx="4783137"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 name="TextBox 1"/>
              <p:cNvSpPr txBox="1"/>
              <p:nvPr/>
            </p:nvSpPr>
            <p:spPr>
              <a:xfrm>
                <a:off x="165136" y="1847348"/>
                <a:ext cx="3568413"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GB" sz="2000" i="1" smtClean="0">
                              <a:latin typeface="Cambria Math"/>
                            </a:rPr>
                          </m:ctrlPr>
                        </m:sSubPr>
                        <m:e>
                          <m:r>
                            <a:rPr lang="en-US" sz="2000" b="0" i="1" smtClean="0">
                              <a:latin typeface="Cambria Math"/>
                            </a:rPr>
                            <m:t>𝑆</m:t>
                          </m:r>
                        </m:e>
                        <m:sub>
                          <m:r>
                            <a:rPr lang="en-US" sz="2000" b="0" i="1" smtClean="0">
                              <a:latin typeface="Cambria Math"/>
                            </a:rPr>
                            <m:t>1</m:t>
                          </m:r>
                        </m:sub>
                      </m:sSub>
                      <m:r>
                        <a:rPr lang="en-US" sz="2000" b="0" i="1" smtClean="0">
                          <a:latin typeface="Cambria Math"/>
                        </a:rPr>
                        <m:t>=</m:t>
                      </m:r>
                      <m:sSub>
                        <m:sSubPr>
                          <m:ctrlPr>
                            <a:rPr lang="en-GB" sz="2000" i="1" smtClean="0">
                              <a:latin typeface="Cambria Math"/>
                            </a:rPr>
                          </m:ctrlPr>
                        </m:sSubPr>
                        <m:e>
                          <m:r>
                            <a:rPr lang="en-US" sz="2000" b="0" i="1" smtClean="0">
                              <a:latin typeface="Cambria Math"/>
                            </a:rPr>
                            <m:t>𝑆</m:t>
                          </m:r>
                        </m:e>
                        <m:sub>
                          <m:r>
                            <a:rPr lang="en-US" sz="2000" b="0" i="1" smtClean="0">
                              <a:latin typeface="Cambria Math"/>
                            </a:rPr>
                            <m:t>2</m:t>
                          </m:r>
                        </m:sub>
                      </m:sSub>
                      <m:r>
                        <a:rPr lang="en-US" sz="2000" b="0" i="1" smtClean="0">
                          <a:latin typeface="Cambria Math"/>
                        </a:rPr>
                        <m:t>; </m:t>
                      </m:r>
                      <m:sSub>
                        <m:sSubPr>
                          <m:ctrlPr>
                            <a:rPr lang="en-GB" sz="2000" i="1" smtClean="0">
                              <a:latin typeface="Cambria Math"/>
                            </a:rPr>
                          </m:ctrlPr>
                        </m:sSubPr>
                        <m:e>
                          <m:r>
                            <a:rPr lang="en-US" sz="2000" b="0" i="1" smtClean="0">
                              <a:latin typeface="Cambria Math"/>
                            </a:rPr>
                            <m:t>𝑆</m:t>
                          </m:r>
                        </m:e>
                        <m:sub>
                          <m:r>
                            <a:rPr lang="en-US" sz="2000" b="0" i="1" smtClean="0">
                              <a:latin typeface="Cambria Math"/>
                            </a:rPr>
                            <m:t>1</m:t>
                          </m:r>
                          <m:r>
                            <a:rPr lang="en-US" sz="2000" b="0" i="1" smtClean="0">
                              <a:latin typeface="Cambria Math"/>
                            </a:rPr>
                            <m:t>𝑅</m:t>
                          </m:r>
                        </m:sub>
                      </m:sSub>
                      <m:r>
                        <a:rPr lang="en-US" sz="2000" b="0" i="1" smtClean="0">
                          <a:latin typeface="Cambria Math"/>
                        </a:rPr>
                        <m:t>=</m:t>
                      </m:r>
                      <m:sSub>
                        <m:sSubPr>
                          <m:ctrlPr>
                            <a:rPr lang="en-GB" sz="2000" i="1" smtClean="0">
                              <a:latin typeface="Cambria Math"/>
                            </a:rPr>
                          </m:ctrlPr>
                        </m:sSubPr>
                        <m:e>
                          <m:r>
                            <a:rPr lang="en-US" sz="2000" b="0" i="1" smtClean="0">
                              <a:latin typeface="Cambria Math"/>
                            </a:rPr>
                            <m:t>𝑆</m:t>
                          </m:r>
                        </m:e>
                        <m:sub>
                          <m:r>
                            <a:rPr lang="en-US" sz="2000" b="0" i="1" smtClean="0">
                              <a:latin typeface="Cambria Math"/>
                            </a:rPr>
                            <m:t>2</m:t>
                          </m:r>
                          <m:r>
                            <a:rPr lang="en-US" sz="2000" b="0" i="1" smtClean="0">
                              <a:latin typeface="Cambria Math"/>
                            </a:rPr>
                            <m:t>𝑅</m:t>
                          </m:r>
                        </m:sub>
                      </m:sSub>
                      <m:r>
                        <a:rPr lang="en-US" sz="2000" b="0" i="1" smtClean="0">
                          <a:latin typeface="Cambria Math"/>
                        </a:rPr>
                        <m:t>; </m:t>
                      </m:r>
                      <m:sSub>
                        <m:sSubPr>
                          <m:ctrlPr>
                            <a:rPr lang="en-GB" sz="2000" i="1" smtClean="0">
                              <a:latin typeface="Cambria Math"/>
                            </a:rPr>
                          </m:ctrlPr>
                        </m:sSubPr>
                        <m:e>
                          <m:r>
                            <a:rPr lang="en-US" sz="2000" b="0" i="1" smtClean="0">
                              <a:latin typeface="Cambria Math"/>
                            </a:rPr>
                            <m:t>𝑆</m:t>
                          </m:r>
                        </m:e>
                        <m:sub>
                          <m:r>
                            <a:rPr lang="en-US" sz="2000" b="0" i="1" smtClean="0">
                              <a:latin typeface="Cambria Math"/>
                            </a:rPr>
                            <m:t>1</m:t>
                          </m:r>
                          <m:r>
                            <a:rPr lang="en-US" sz="2000" b="0" i="1" smtClean="0">
                              <a:latin typeface="Cambria Math"/>
                            </a:rPr>
                            <m:t>𝐿</m:t>
                          </m:r>
                        </m:sub>
                      </m:sSub>
                      <m:r>
                        <a:rPr lang="en-US" sz="2000" b="0" i="1" smtClean="0">
                          <a:latin typeface="Cambria Math"/>
                        </a:rPr>
                        <m:t>=</m:t>
                      </m:r>
                      <m:sSub>
                        <m:sSubPr>
                          <m:ctrlPr>
                            <a:rPr lang="en-GB" sz="2000" i="1" smtClean="0">
                              <a:latin typeface="Cambria Math"/>
                            </a:rPr>
                          </m:ctrlPr>
                        </m:sSubPr>
                        <m:e>
                          <m:r>
                            <a:rPr lang="en-US" sz="2000" b="0" i="1" smtClean="0">
                              <a:latin typeface="Cambria Math"/>
                            </a:rPr>
                            <m:t>𝑆</m:t>
                          </m:r>
                        </m:e>
                        <m:sub>
                          <m:r>
                            <a:rPr lang="en-US" sz="2000" b="0" i="1" smtClean="0">
                              <a:latin typeface="Cambria Math"/>
                            </a:rPr>
                            <m:t>2</m:t>
                          </m:r>
                        </m:sub>
                      </m:sSub>
                      <m:r>
                        <a:rPr lang="en-US" sz="2000" b="0" i="1" smtClean="0">
                          <a:latin typeface="Cambria Math"/>
                        </a:rPr>
                        <m:t>𝐿</m:t>
                      </m:r>
                    </m:oMath>
                  </m:oMathPara>
                </a14:m>
                <a:endParaRPr lang="en-GB" sz="2000" dirty="0"/>
              </a:p>
            </p:txBody>
          </p:sp>
        </mc:Choice>
        <mc:Fallback>
          <p:sp>
            <p:nvSpPr>
              <p:cNvPr id="2" name="TextBox 1"/>
              <p:cNvSpPr txBox="1">
                <a:spLocks noRot="1" noChangeAspect="1" noMove="1" noResize="1" noEditPoints="1" noAdjustHandles="1" noChangeArrowheads="1" noChangeShapeType="1" noTextEdit="1"/>
              </p:cNvSpPr>
              <p:nvPr/>
            </p:nvSpPr>
            <p:spPr>
              <a:xfrm>
                <a:off x="165136" y="1847348"/>
                <a:ext cx="3568413" cy="400110"/>
              </a:xfrm>
              <a:prstGeom prst="rect">
                <a:avLst/>
              </a:prstGeom>
              <a:blipFill rotWithShape="1">
                <a:blip r:embed="rId3"/>
                <a:stretch>
                  <a:fillRect b="-303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 name="TextBox 2"/>
              <p:cNvSpPr txBox="1"/>
              <p:nvPr/>
            </p:nvSpPr>
            <p:spPr>
              <a:xfrm>
                <a:off x="467544" y="2420888"/>
                <a:ext cx="3168753"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a:rPr>
                        <m:t>𝑏𝑢𝑡</m:t>
                      </m:r>
                      <m:r>
                        <a:rPr lang="en-US" sz="2400" b="0" i="1" smtClean="0">
                          <a:latin typeface="Cambria Math"/>
                        </a:rPr>
                        <m:t>: </m:t>
                      </m:r>
                      <m:sSub>
                        <m:sSubPr>
                          <m:ctrlPr>
                            <a:rPr lang="en-US" sz="2400" b="0" i="1" smtClean="0">
                              <a:latin typeface="Cambria Math"/>
                            </a:rPr>
                          </m:ctrlPr>
                        </m:sSubPr>
                        <m:e>
                          <m:r>
                            <a:rPr lang="en-US" sz="2400" b="0" i="1" smtClean="0">
                              <a:latin typeface="Cambria Math"/>
                            </a:rPr>
                            <m:t>𝑥</m:t>
                          </m:r>
                        </m:e>
                        <m:sub>
                          <m:r>
                            <a:rPr lang="en-US" sz="2400" b="0" i="1" smtClean="0">
                              <a:latin typeface="Cambria Math"/>
                            </a:rPr>
                            <m:t>1</m:t>
                          </m:r>
                        </m:sub>
                      </m:sSub>
                      <m:sSub>
                        <m:sSubPr>
                          <m:ctrlPr>
                            <a:rPr lang="en-US" sz="2400" b="0" i="1" smtClean="0">
                              <a:latin typeface="Cambria Math"/>
                            </a:rPr>
                          </m:ctrlPr>
                        </m:sSubPr>
                        <m:e>
                          <m:r>
                            <a:rPr lang="en-US" sz="2400" b="0" i="1" smtClean="0">
                              <a:latin typeface="Cambria Math"/>
                              <a:ea typeface="Cambria Math"/>
                            </a:rPr>
                            <m:t>≠</m:t>
                          </m:r>
                          <m:r>
                            <a:rPr lang="en-US" sz="2400" b="0" i="1" smtClean="0">
                              <a:latin typeface="Cambria Math"/>
                            </a:rPr>
                            <m:t>𝑥</m:t>
                          </m:r>
                        </m:e>
                        <m:sub>
                          <m:r>
                            <a:rPr lang="en-US" sz="2400" b="0" i="1" smtClean="0">
                              <a:latin typeface="Cambria Math"/>
                            </a:rPr>
                            <m:t>2</m:t>
                          </m:r>
                        </m:sub>
                      </m:sSub>
                      <m:r>
                        <a:rPr lang="en-US" sz="2400" b="0" i="1" smtClean="0">
                          <a:latin typeface="Cambria Math"/>
                        </a:rPr>
                        <m:t>; </m:t>
                      </m:r>
                      <m:sSub>
                        <m:sSubPr>
                          <m:ctrlPr>
                            <a:rPr lang="en-US" sz="2400" b="0" i="1" smtClean="0">
                              <a:latin typeface="Cambria Math"/>
                            </a:rPr>
                          </m:ctrlPr>
                        </m:sSubPr>
                        <m:e>
                          <m:r>
                            <a:rPr lang="en-US" sz="2400" b="0" i="1" smtClean="0">
                              <a:latin typeface="Cambria Math"/>
                            </a:rPr>
                            <m:t>𝑦</m:t>
                          </m:r>
                        </m:e>
                        <m:sub>
                          <m:r>
                            <a:rPr lang="en-US" sz="2400" b="0" i="1" smtClean="0">
                              <a:latin typeface="Cambria Math"/>
                            </a:rPr>
                            <m:t>1</m:t>
                          </m:r>
                        </m:sub>
                      </m:sSub>
                      <m:r>
                        <a:rPr lang="en-US" sz="2400" b="0" i="1" smtClean="0">
                          <a:latin typeface="Cambria Math"/>
                          <a:ea typeface="Cambria Math"/>
                        </a:rPr>
                        <m:t>≠</m:t>
                      </m:r>
                      <m:sSub>
                        <m:sSubPr>
                          <m:ctrlPr>
                            <a:rPr lang="en-US" sz="2400" b="0" i="1" smtClean="0">
                              <a:latin typeface="Cambria Math"/>
                            </a:rPr>
                          </m:ctrlPr>
                        </m:sSubPr>
                        <m:e>
                          <m:r>
                            <a:rPr lang="en-US" sz="2400" b="0" i="1" smtClean="0">
                              <a:latin typeface="Cambria Math"/>
                            </a:rPr>
                            <m:t>𝑦</m:t>
                          </m:r>
                        </m:e>
                        <m:sub>
                          <m:r>
                            <a:rPr lang="en-US" sz="2400" b="0" i="1" smtClean="0">
                              <a:latin typeface="Cambria Math"/>
                            </a:rPr>
                            <m:t>2</m:t>
                          </m:r>
                        </m:sub>
                      </m:sSub>
                    </m:oMath>
                  </m:oMathPara>
                </a14:m>
                <a:endParaRPr lang="en-GB" sz="2400" dirty="0"/>
              </a:p>
            </p:txBody>
          </p:sp>
        </mc:Choice>
        <mc:Fallback>
          <p:sp>
            <p:nvSpPr>
              <p:cNvPr id="3" name="TextBox 2"/>
              <p:cNvSpPr txBox="1">
                <a:spLocks noRot="1" noChangeAspect="1" noMove="1" noResize="1" noEditPoints="1" noAdjustHandles="1" noChangeArrowheads="1" noChangeShapeType="1" noTextEdit="1"/>
              </p:cNvSpPr>
              <p:nvPr/>
            </p:nvSpPr>
            <p:spPr>
              <a:xfrm>
                <a:off x="467544" y="2420888"/>
                <a:ext cx="3168753" cy="461665"/>
              </a:xfrm>
              <a:prstGeom prst="rect">
                <a:avLst/>
              </a:prstGeom>
              <a:blipFill rotWithShape="1">
                <a:blip r:embed="rId4"/>
                <a:stretch>
                  <a:fillRect b="-11842"/>
                </a:stretch>
              </a:blipFill>
            </p:spPr>
            <p:txBody>
              <a:bodyPr/>
              <a:lstStyle/>
              <a:p>
                <a:r>
                  <a:rPr lang="en-GB">
                    <a:noFill/>
                  </a:rPr>
                  <a:t> </a:t>
                </a:r>
              </a:p>
            </p:txBody>
          </p:sp>
        </mc:Fallback>
      </mc:AlternateContent>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Footer Placeholder 3"/>
          <p:cNvSpPr>
            <a:spLocks noGrp="1"/>
          </p:cNvSpPr>
          <p:nvPr>
            <p:ph type="ftr" sz="quarter" idx="10"/>
          </p:nvPr>
        </p:nvSpPr>
        <p:spPr/>
        <p:txBody>
          <a:bodyPr/>
          <a:lstStyle/>
          <a:p>
            <a:pPr>
              <a:defRPr/>
            </a:pPr>
            <a:r>
              <a:rPr lang="en-US"/>
              <a:t>3 - Mobile Robot Kinematics</a:t>
            </a:r>
          </a:p>
        </p:txBody>
      </p:sp>
      <p:sp>
        <p:nvSpPr>
          <p:cNvPr id="13" name="Slide Number Placeholder 4"/>
          <p:cNvSpPr>
            <a:spLocks noGrp="1"/>
          </p:cNvSpPr>
          <p:nvPr>
            <p:ph type="sldNum" sz="quarter" idx="11"/>
          </p:nvPr>
        </p:nvSpPr>
        <p:spPr/>
        <p:txBody>
          <a:bodyPr/>
          <a:lstStyle/>
          <a:p>
            <a:pPr>
              <a:defRPr/>
            </a:pPr>
            <a:r>
              <a:rPr lang="en-US"/>
              <a:t>3</a:t>
            </a:r>
          </a:p>
          <a:p>
            <a:pPr eaLnBrk="1" hangingPunct="1">
              <a:defRPr/>
            </a:pPr>
            <a:fld id="{44F89F08-56C7-4567-85F1-13BB837D139E}" type="slidenum">
              <a:rPr lang="en-US" sz="2000" b="1"/>
              <a:pPr eaLnBrk="1" hangingPunct="1">
                <a:defRPr/>
              </a:pPr>
              <a:t>32</a:t>
            </a:fld>
            <a:endParaRPr lang="en-US" sz="2000" b="1"/>
          </a:p>
        </p:txBody>
      </p:sp>
      <p:sp>
        <p:nvSpPr>
          <p:cNvPr id="47108" name="Rectangle 2"/>
          <p:cNvSpPr>
            <a:spLocks noGrp="1" noChangeArrowheads="1"/>
          </p:cNvSpPr>
          <p:nvPr>
            <p:ph type="title"/>
          </p:nvPr>
        </p:nvSpPr>
        <p:spPr/>
        <p:txBody>
          <a:bodyPr/>
          <a:lstStyle/>
          <a:p>
            <a:pPr indent="0"/>
            <a:r>
              <a:rPr lang="en-US" altLang="nl-NL" smtClean="0"/>
              <a:t>Non-Holonomic Systems: Mathematical Interpretation</a:t>
            </a:r>
          </a:p>
        </p:txBody>
      </p:sp>
      <p:sp>
        <p:nvSpPr>
          <p:cNvPr id="47109" name="Rectangle 3"/>
          <p:cNvSpPr>
            <a:spLocks noGrp="1" noChangeArrowheads="1"/>
          </p:cNvSpPr>
          <p:nvPr>
            <p:ph type="body" idx="1"/>
          </p:nvPr>
        </p:nvSpPr>
        <p:spPr>
          <a:xfrm>
            <a:off x="211138" y="1219200"/>
            <a:ext cx="8721725" cy="5257800"/>
          </a:xfrm>
        </p:spPr>
        <p:txBody>
          <a:bodyPr/>
          <a:lstStyle/>
          <a:p>
            <a:r>
              <a:rPr lang="en-US" altLang="nl-NL" sz="1800" smtClean="0"/>
              <a:t>A mobile robot is running along a trajectory </a:t>
            </a:r>
            <a:r>
              <a:rPr lang="en-US" altLang="nl-NL" sz="1800" i="1" smtClean="0"/>
              <a:t>s(t)</a:t>
            </a:r>
            <a:r>
              <a:rPr lang="en-US" altLang="nl-NL" sz="1800" smtClean="0"/>
              <a:t>. </a:t>
            </a:r>
            <a:br>
              <a:rPr lang="en-US" altLang="nl-NL" sz="1800" smtClean="0"/>
            </a:br>
            <a:r>
              <a:rPr lang="en-US" altLang="nl-NL" sz="1800" smtClean="0"/>
              <a:t>At every instant of the movement its velocity </a:t>
            </a:r>
            <a:r>
              <a:rPr lang="en-US" altLang="nl-NL" sz="1800" i="1" smtClean="0"/>
              <a:t>v(t)</a:t>
            </a:r>
            <a:r>
              <a:rPr lang="en-US" altLang="nl-NL" sz="1800" smtClean="0"/>
              <a:t> is:</a:t>
            </a:r>
          </a:p>
          <a:p>
            <a:endParaRPr lang="en-US" altLang="nl-NL" sz="1800" smtClean="0"/>
          </a:p>
          <a:p>
            <a:endParaRPr lang="en-US" altLang="nl-NL" sz="1800" smtClean="0"/>
          </a:p>
          <a:p>
            <a:endParaRPr lang="en-US" altLang="nl-NL" sz="1800" smtClean="0"/>
          </a:p>
          <a:p>
            <a:endParaRPr lang="en-US" altLang="nl-NL" sz="1800" smtClean="0"/>
          </a:p>
          <a:p>
            <a:r>
              <a:rPr lang="en-US" altLang="nl-NL" sz="1800" smtClean="0"/>
              <a:t>Function </a:t>
            </a:r>
            <a:r>
              <a:rPr lang="en-US" altLang="nl-NL" sz="1800" i="1" smtClean="0"/>
              <a:t>v(t)</a:t>
            </a:r>
            <a:r>
              <a:rPr lang="en-US" altLang="nl-NL" sz="1800" smtClean="0"/>
              <a:t> is said to be integrable (holonomic) if there exists a trajectory function </a:t>
            </a:r>
            <a:r>
              <a:rPr lang="en-US" altLang="nl-NL" sz="1800" i="1" smtClean="0"/>
              <a:t>s(t)</a:t>
            </a:r>
            <a:r>
              <a:rPr lang="en-US" altLang="nl-NL" sz="1800" smtClean="0"/>
              <a:t> that can be described by the values </a:t>
            </a:r>
            <a:r>
              <a:rPr lang="en-US" altLang="nl-NL" sz="1800" i="1" smtClean="0"/>
              <a:t>x</a:t>
            </a:r>
            <a:r>
              <a:rPr lang="en-US" altLang="nl-NL" sz="1800" smtClean="0"/>
              <a:t>, </a:t>
            </a:r>
            <a:r>
              <a:rPr lang="en-US" altLang="nl-NL" sz="1800" i="1" smtClean="0"/>
              <a:t>y</a:t>
            </a:r>
            <a:r>
              <a:rPr lang="en-US" altLang="nl-NL" sz="1800" smtClean="0"/>
              <a:t>, and </a:t>
            </a:r>
            <a:r>
              <a:rPr lang="en-US" altLang="nl-NL" sz="1800" i="1" smtClean="0">
                <a:latin typeface="Symbol" pitchFamily="18" charset="2"/>
              </a:rPr>
              <a:t>q</a:t>
            </a:r>
            <a:r>
              <a:rPr lang="en-US" altLang="nl-NL" sz="1800" smtClean="0"/>
              <a:t> only.</a:t>
            </a:r>
          </a:p>
          <a:p>
            <a:endParaRPr lang="en-US" altLang="nl-NL" sz="1800" smtClean="0"/>
          </a:p>
          <a:p>
            <a:endParaRPr lang="en-US" altLang="nl-NL" sz="1800" smtClean="0"/>
          </a:p>
          <a:p>
            <a:r>
              <a:rPr lang="en-US" altLang="nl-NL" sz="1800" smtClean="0"/>
              <a:t>This is the case if </a:t>
            </a:r>
          </a:p>
          <a:p>
            <a:endParaRPr lang="en-US" altLang="nl-NL" sz="1800" smtClean="0"/>
          </a:p>
          <a:p>
            <a:endParaRPr lang="en-US" altLang="nl-NL" sz="1800" smtClean="0"/>
          </a:p>
          <a:p>
            <a:r>
              <a:rPr lang="en-US" altLang="nl-NL" sz="1800" smtClean="0"/>
              <a:t>With </a:t>
            </a:r>
            <a:r>
              <a:rPr lang="en-US" altLang="nl-NL" sz="1800" i="1" smtClean="0"/>
              <a:t>s = s(x,y,</a:t>
            </a:r>
            <a:r>
              <a:rPr lang="en-US" altLang="nl-NL" sz="1800" i="1" smtClean="0">
                <a:latin typeface="Symbol" pitchFamily="18" charset="2"/>
              </a:rPr>
              <a:t>q</a:t>
            </a:r>
            <a:r>
              <a:rPr lang="en-US" altLang="nl-NL" sz="1800" i="1" smtClean="0"/>
              <a:t>)</a:t>
            </a:r>
            <a:r>
              <a:rPr lang="en-US" altLang="nl-NL" sz="1800" smtClean="0"/>
              <a:t> we get for </a:t>
            </a:r>
            <a:r>
              <a:rPr lang="en-US" altLang="nl-NL" sz="1800" i="1" smtClean="0"/>
              <a:t>ds</a:t>
            </a:r>
            <a:endParaRPr lang="en-US" altLang="nl-NL" sz="1800" smtClean="0"/>
          </a:p>
          <a:p>
            <a:endParaRPr lang="en-US" altLang="nl-NL" sz="1800" smtClean="0"/>
          </a:p>
        </p:txBody>
      </p:sp>
      <p:pic>
        <p:nvPicPr>
          <p:cNvPr id="471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513" y="1219200"/>
            <a:ext cx="2673350"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47111" name="Object 5"/>
          <p:cNvGraphicFramePr>
            <a:graphicFrameLocks noChangeAspect="1"/>
          </p:cNvGraphicFramePr>
          <p:nvPr/>
        </p:nvGraphicFramePr>
        <p:xfrm>
          <a:off x="1547813" y="1905000"/>
          <a:ext cx="3165475" cy="730250"/>
        </p:xfrm>
        <a:graphic>
          <a:graphicData uri="http://schemas.openxmlformats.org/presentationml/2006/ole">
            <mc:AlternateContent xmlns:mc="http://schemas.openxmlformats.org/markup-compatibility/2006">
              <mc:Choice xmlns:v="urn:schemas-microsoft-com:vml" Requires="v">
                <p:oleObj spid="_x0000_s47138" name="Equation" r:id="rId4" imgW="1841500" imgH="393700" progId="Equation.3">
                  <p:embed/>
                </p:oleObj>
              </mc:Choice>
              <mc:Fallback>
                <p:oleObj name="Equation" r:id="rId4" imgW="1841500" imgH="3937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1905000"/>
                        <a:ext cx="3165475"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2" name="Object 6"/>
          <p:cNvGraphicFramePr>
            <a:graphicFrameLocks noChangeAspect="1"/>
          </p:cNvGraphicFramePr>
          <p:nvPr/>
        </p:nvGraphicFramePr>
        <p:xfrm>
          <a:off x="1847850" y="2794000"/>
          <a:ext cx="2422525" cy="374650"/>
        </p:xfrm>
        <a:graphic>
          <a:graphicData uri="http://schemas.openxmlformats.org/presentationml/2006/ole">
            <mc:AlternateContent xmlns:mc="http://schemas.openxmlformats.org/markup-compatibility/2006">
              <mc:Choice xmlns:v="urn:schemas-microsoft-com:vml" Requires="v">
                <p:oleObj spid="_x0000_s47139" name="Equation" r:id="rId6" imgW="1409088" imgH="203112" progId="Equation.3">
                  <p:embed/>
                </p:oleObj>
              </mc:Choice>
              <mc:Fallback>
                <p:oleObj name="Equation" r:id="rId6" imgW="1409088" imgH="203112"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7850" y="2794000"/>
                        <a:ext cx="2422525"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3" name="Object 7"/>
          <p:cNvGraphicFramePr>
            <a:graphicFrameLocks noChangeAspect="1"/>
          </p:cNvGraphicFramePr>
          <p:nvPr/>
        </p:nvGraphicFramePr>
        <p:xfrm>
          <a:off x="1617663" y="4038600"/>
          <a:ext cx="1374775" cy="374650"/>
        </p:xfrm>
        <a:graphic>
          <a:graphicData uri="http://schemas.openxmlformats.org/presentationml/2006/ole">
            <mc:AlternateContent xmlns:mc="http://schemas.openxmlformats.org/markup-compatibility/2006">
              <mc:Choice xmlns:v="urn:schemas-microsoft-com:vml" Requires="v">
                <p:oleObj spid="_x0000_s47140" name="Equation" r:id="rId8" imgW="799753" imgH="203112" progId="Equation.3">
                  <p:embed/>
                </p:oleObj>
              </mc:Choice>
              <mc:Fallback>
                <p:oleObj name="Equation" r:id="rId8" imgW="799753" imgH="203112"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7663" y="4038600"/>
                        <a:ext cx="1374775"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4" name="Object 8"/>
          <p:cNvGraphicFramePr>
            <a:graphicFrameLocks noChangeAspect="1"/>
          </p:cNvGraphicFramePr>
          <p:nvPr/>
        </p:nvGraphicFramePr>
        <p:xfrm>
          <a:off x="2905125" y="4495800"/>
          <a:ext cx="5043488" cy="823913"/>
        </p:xfrm>
        <a:graphic>
          <a:graphicData uri="http://schemas.openxmlformats.org/presentationml/2006/ole">
            <mc:AlternateContent xmlns:mc="http://schemas.openxmlformats.org/markup-compatibility/2006">
              <mc:Choice xmlns:v="urn:schemas-microsoft-com:vml" Requires="v">
                <p:oleObj spid="_x0000_s47141" name="Equation" r:id="rId10" imgW="2933700" imgH="444500" progId="Equation.3">
                  <p:embed/>
                </p:oleObj>
              </mc:Choice>
              <mc:Fallback>
                <p:oleObj name="Equation" r:id="rId10" imgW="2933700" imgH="444500"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5125" y="4495800"/>
                        <a:ext cx="5043488"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5" name="Object 9"/>
          <p:cNvGraphicFramePr>
            <a:graphicFrameLocks noChangeAspect="1"/>
          </p:cNvGraphicFramePr>
          <p:nvPr/>
        </p:nvGraphicFramePr>
        <p:xfrm>
          <a:off x="4149725" y="5715000"/>
          <a:ext cx="2903538" cy="779463"/>
        </p:xfrm>
        <a:graphic>
          <a:graphicData uri="http://schemas.openxmlformats.org/presentationml/2006/ole">
            <mc:AlternateContent xmlns:mc="http://schemas.openxmlformats.org/markup-compatibility/2006">
              <mc:Choice xmlns:v="urn:schemas-microsoft-com:vml" Requires="v">
                <p:oleObj spid="_x0000_s47142" name="Equation" r:id="rId12" imgW="1689100" imgH="419100" progId="Equation.3">
                  <p:embed/>
                </p:oleObj>
              </mc:Choice>
              <mc:Fallback>
                <p:oleObj name="Equation" r:id="rId12" imgW="1689100" imgH="419100" progId="Equation.3">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9725" y="5715000"/>
                        <a:ext cx="2903538"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16" name="Rectangle 10"/>
          <p:cNvSpPr>
            <a:spLocks noChangeArrowheads="1"/>
          </p:cNvSpPr>
          <p:nvPr/>
        </p:nvSpPr>
        <p:spPr bwMode="auto">
          <a:xfrm>
            <a:off x="2743200" y="4495800"/>
            <a:ext cx="5275263" cy="914400"/>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1617931" name="Text Box 11"/>
          <p:cNvSpPr txBox="1">
            <a:spLocks noChangeArrowheads="1"/>
          </p:cNvSpPr>
          <p:nvPr/>
        </p:nvSpPr>
        <p:spPr bwMode="auto">
          <a:xfrm>
            <a:off x="5627688" y="5394325"/>
            <a:ext cx="3478212" cy="396875"/>
          </a:xfrm>
          <a:prstGeom prst="rect">
            <a:avLst/>
          </a:prstGeom>
          <a:noFill/>
          <a:ln w="12700">
            <a:noFill/>
            <a:miter lim="800000"/>
            <a:headEnd/>
            <a:tailEnd/>
          </a:ln>
          <a:effectLst/>
        </p:spPr>
        <p:txBody>
          <a:bodyPr wrap="none">
            <a:spAutoFit/>
          </a:bodyPr>
          <a:lstStyle/>
          <a:p>
            <a:pPr>
              <a:defRPr/>
            </a:pPr>
            <a:r>
              <a:rPr kumimoji="0" lang="en-US" sz="2000" i="1">
                <a:solidFill>
                  <a:schemeClr val="tx2"/>
                </a:solidFill>
                <a:latin typeface="Arial" charset="0"/>
              </a:rPr>
              <a:t>Condition for integrable function</a:t>
            </a:r>
            <a:endParaRPr kumimoji="0" lang="en-US" sz="2400" b="1" i="1">
              <a:solidFill>
                <a:schemeClr val="tx2"/>
              </a:solidFill>
              <a:effectLst>
                <a:outerShdw blurRad="38100" dist="38100" dir="2700000" algn="tl">
                  <a:srgbClr val="C0C0C0"/>
                </a:outerShdw>
              </a:effectLst>
              <a:latin typeface="Arial" charset="0"/>
            </a:endParaRP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Footer Placeholder 3"/>
          <p:cNvSpPr>
            <a:spLocks noGrp="1"/>
          </p:cNvSpPr>
          <p:nvPr>
            <p:ph type="ftr" sz="quarter" idx="10"/>
          </p:nvPr>
        </p:nvSpPr>
        <p:spPr/>
        <p:txBody>
          <a:bodyPr/>
          <a:lstStyle/>
          <a:p>
            <a:pPr>
              <a:defRPr/>
            </a:pPr>
            <a:r>
              <a:rPr lang="en-US"/>
              <a:t>3 - Mobile Robot Kinematics</a:t>
            </a:r>
          </a:p>
        </p:txBody>
      </p:sp>
      <p:sp>
        <p:nvSpPr>
          <p:cNvPr id="9" name="Slide Number Placeholder 4"/>
          <p:cNvSpPr>
            <a:spLocks noGrp="1"/>
          </p:cNvSpPr>
          <p:nvPr>
            <p:ph type="sldNum" sz="quarter" idx="11"/>
          </p:nvPr>
        </p:nvSpPr>
        <p:spPr/>
        <p:txBody>
          <a:bodyPr/>
          <a:lstStyle/>
          <a:p>
            <a:pPr>
              <a:defRPr/>
            </a:pPr>
            <a:r>
              <a:rPr lang="en-US"/>
              <a:t>3</a:t>
            </a:r>
          </a:p>
          <a:p>
            <a:pPr eaLnBrk="1" hangingPunct="1">
              <a:defRPr/>
            </a:pPr>
            <a:fld id="{F60255D4-D944-4BF4-8C0D-C5564CF486DA}" type="slidenum">
              <a:rPr lang="en-US" sz="2000" b="1"/>
              <a:pPr eaLnBrk="1" hangingPunct="1">
                <a:defRPr/>
              </a:pPr>
              <a:t>33</a:t>
            </a:fld>
            <a:endParaRPr lang="en-US" sz="2000" b="1"/>
          </a:p>
        </p:txBody>
      </p:sp>
      <p:sp>
        <p:nvSpPr>
          <p:cNvPr id="48132" name="Rectangle 2"/>
          <p:cNvSpPr>
            <a:spLocks noGrp="1" noChangeArrowheads="1"/>
          </p:cNvSpPr>
          <p:nvPr>
            <p:ph type="title"/>
          </p:nvPr>
        </p:nvSpPr>
        <p:spPr/>
        <p:txBody>
          <a:bodyPr/>
          <a:lstStyle/>
          <a:p>
            <a:pPr indent="0"/>
            <a:r>
              <a:rPr lang="en-US" altLang="nl-NL" smtClean="0"/>
              <a:t>Non-Holonomic Systems: The Mobile Robot Example</a:t>
            </a:r>
          </a:p>
        </p:txBody>
      </p:sp>
      <p:sp>
        <p:nvSpPr>
          <p:cNvPr id="48133" name="Rectangle 3"/>
          <p:cNvSpPr>
            <a:spLocks noGrp="1" noChangeArrowheads="1"/>
          </p:cNvSpPr>
          <p:nvPr>
            <p:ph type="body" idx="1"/>
          </p:nvPr>
        </p:nvSpPr>
        <p:spPr>
          <a:xfrm>
            <a:off x="395288" y="1019175"/>
            <a:ext cx="8596312" cy="4713288"/>
          </a:xfrm>
        </p:spPr>
        <p:txBody>
          <a:bodyPr/>
          <a:lstStyle/>
          <a:p>
            <a:r>
              <a:rPr lang="en-US" altLang="nl-NL" sz="1800" smtClean="0"/>
              <a:t>In the case of a mobile robot where</a:t>
            </a:r>
          </a:p>
          <a:p>
            <a:endParaRPr lang="en-US" altLang="nl-NL" sz="1800" smtClean="0"/>
          </a:p>
          <a:p>
            <a:r>
              <a:rPr lang="en-US" altLang="nl-NL" sz="1800" smtClean="0"/>
              <a:t>and by comparing the equation above with</a:t>
            </a:r>
          </a:p>
          <a:p>
            <a:endParaRPr lang="en-US" altLang="nl-NL" sz="1800" smtClean="0"/>
          </a:p>
          <a:p>
            <a:endParaRPr lang="en-US" altLang="nl-NL" sz="1800" smtClean="0"/>
          </a:p>
          <a:p>
            <a:r>
              <a:rPr lang="en-US" altLang="nl-NL" sz="1800" smtClean="0"/>
              <a:t>we find</a:t>
            </a:r>
          </a:p>
          <a:p>
            <a:endParaRPr lang="en-US" altLang="nl-NL" sz="1800" smtClean="0"/>
          </a:p>
          <a:p>
            <a:endParaRPr lang="en-US" altLang="nl-NL" sz="1800" smtClean="0"/>
          </a:p>
          <a:p>
            <a:r>
              <a:rPr lang="en-US" altLang="nl-NL" sz="1800" smtClean="0"/>
              <a:t>Condition for an integrable (holonomic) function:</a:t>
            </a:r>
          </a:p>
          <a:p>
            <a:endParaRPr lang="en-US" altLang="nl-NL" sz="1800" smtClean="0"/>
          </a:p>
          <a:p>
            <a:pPr lvl="1"/>
            <a:endParaRPr lang="en-US" altLang="nl-NL" sz="1600" smtClean="0"/>
          </a:p>
          <a:p>
            <a:pPr lvl="1"/>
            <a:endParaRPr lang="en-US" altLang="nl-NL" sz="1600" smtClean="0"/>
          </a:p>
          <a:p>
            <a:pPr lvl="1"/>
            <a:r>
              <a:rPr lang="en-US" altLang="nl-NL" sz="1600" smtClean="0"/>
              <a:t>the second (-sin</a:t>
            </a:r>
            <a:r>
              <a:rPr lang="en-US" altLang="nl-NL" sz="1600" smtClean="0">
                <a:latin typeface="Symbol" pitchFamily="18" charset="2"/>
              </a:rPr>
              <a:t>q</a:t>
            </a:r>
            <a:r>
              <a:rPr lang="en-US" altLang="nl-NL" sz="1600" smtClean="0"/>
              <a:t>=0) and third (cos</a:t>
            </a:r>
            <a:r>
              <a:rPr lang="en-US" altLang="nl-NL" sz="1600" smtClean="0">
                <a:latin typeface="Symbol" pitchFamily="18" charset="2"/>
              </a:rPr>
              <a:t>q</a:t>
            </a:r>
            <a:r>
              <a:rPr lang="en-US" altLang="nl-NL" sz="1600" smtClean="0"/>
              <a:t>=0) term in equation do not hold!</a:t>
            </a:r>
            <a:r>
              <a:rPr lang="en-US" altLang="nl-NL" smtClean="0"/>
              <a:t> </a:t>
            </a:r>
          </a:p>
        </p:txBody>
      </p:sp>
      <p:graphicFrame>
        <p:nvGraphicFramePr>
          <p:cNvPr id="48134" name="Object 4"/>
          <p:cNvGraphicFramePr>
            <a:graphicFrameLocks noChangeAspect="1"/>
          </p:cNvGraphicFramePr>
          <p:nvPr/>
        </p:nvGraphicFramePr>
        <p:xfrm>
          <a:off x="3024188" y="1341438"/>
          <a:ext cx="2422525" cy="374650"/>
        </p:xfrm>
        <a:graphic>
          <a:graphicData uri="http://schemas.openxmlformats.org/presentationml/2006/ole">
            <mc:AlternateContent xmlns:mc="http://schemas.openxmlformats.org/markup-compatibility/2006">
              <mc:Choice xmlns:v="urn:schemas-microsoft-com:vml" Requires="v">
                <p:oleObj spid="_x0000_s48158" name="Equation" r:id="rId3" imgW="1409088" imgH="203112" progId="Equation.3">
                  <p:embed/>
                </p:oleObj>
              </mc:Choice>
              <mc:Fallback>
                <p:oleObj name="Equation" r:id="rId3" imgW="1409088" imgH="203112"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188" y="1341438"/>
                        <a:ext cx="2422525"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5" name="Object 5"/>
          <p:cNvGraphicFramePr>
            <a:graphicFrameLocks noChangeAspect="1"/>
          </p:cNvGraphicFramePr>
          <p:nvPr/>
        </p:nvGraphicFramePr>
        <p:xfrm>
          <a:off x="2571750" y="1989138"/>
          <a:ext cx="2903538" cy="779462"/>
        </p:xfrm>
        <a:graphic>
          <a:graphicData uri="http://schemas.openxmlformats.org/presentationml/2006/ole">
            <mc:AlternateContent xmlns:mc="http://schemas.openxmlformats.org/markup-compatibility/2006">
              <mc:Choice xmlns:v="urn:schemas-microsoft-com:vml" Requires="v">
                <p:oleObj spid="_x0000_s48159" name="Equation" r:id="rId5" imgW="1689100" imgH="419100" progId="Equation.3">
                  <p:embed/>
                </p:oleObj>
              </mc:Choice>
              <mc:Fallback>
                <p:oleObj name="Equation" r:id="rId5" imgW="1689100" imgH="4191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1750" y="1989138"/>
                        <a:ext cx="2903538" cy="779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6" name="Object 6"/>
          <p:cNvGraphicFramePr>
            <a:graphicFrameLocks noChangeAspect="1"/>
          </p:cNvGraphicFramePr>
          <p:nvPr/>
        </p:nvGraphicFramePr>
        <p:xfrm>
          <a:off x="2447925" y="2924175"/>
          <a:ext cx="3775075" cy="779463"/>
        </p:xfrm>
        <a:graphic>
          <a:graphicData uri="http://schemas.openxmlformats.org/presentationml/2006/ole">
            <mc:AlternateContent xmlns:mc="http://schemas.openxmlformats.org/markup-compatibility/2006">
              <mc:Choice xmlns:v="urn:schemas-microsoft-com:vml" Requires="v">
                <p:oleObj spid="_x0000_s48160" name="Equation" r:id="rId7" imgW="2197100" imgH="419100" progId="Equation.3">
                  <p:embed/>
                </p:oleObj>
              </mc:Choice>
              <mc:Fallback>
                <p:oleObj name="Equation" r:id="rId7" imgW="2197100" imgH="4191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7925" y="2924175"/>
                        <a:ext cx="3775075"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7" name="Object 7"/>
          <p:cNvGraphicFramePr>
            <a:graphicFrameLocks noChangeAspect="1"/>
          </p:cNvGraphicFramePr>
          <p:nvPr/>
        </p:nvGraphicFramePr>
        <p:xfrm>
          <a:off x="1935163" y="4005263"/>
          <a:ext cx="5041900" cy="823912"/>
        </p:xfrm>
        <a:graphic>
          <a:graphicData uri="http://schemas.openxmlformats.org/presentationml/2006/ole">
            <mc:AlternateContent xmlns:mc="http://schemas.openxmlformats.org/markup-compatibility/2006">
              <mc:Choice xmlns:v="urn:schemas-microsoft-com:vml" Requires="v">
                <p:oleObj spid="_x0000_s48161" name="Equation" r:id="rId9" imgW="2933700" imgH="444500" progId="Equation.3">
                  <p:embed/>
                </p:oleObj>
              </mc:Choice>
              <mc:Fallback>
                <p:oleObj name="Equation" r:id="rId9" imgW="2933700" imgH="4445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35163" y="4005263"/>
                        <a:ext cx="50419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t>3 - Mobile Robot Kinematics</a:t>
            </a:r>
          </a:p>
        </p:txBody>
      </p:sp>
      <p:sp>
        <p:nvSpPr>
          <p:cNvPr id="6" name="Slide Number Placeholder 4"/>
          <p:cNvSpPr>
            <a:spLocks noGrp="1"/>
          </p:cNvSpPr>
          <p:nvPr>
            <p:ph type="sldNum" sz="quarter" idx="11"/>
          </p:nvPr>
        </p:nvSpPr>
        <p:spPr/>
        <p:txBody>
          <a:bodyPr/>
          <a:lstStyle/>
          <a:p>
            <a:pPr>
              <a:defRPr/>
            </a:pPr>
            <a:r>
              <a:rPr lang="en-US"/>
              <a:t>3</a:t>
            </a:r>
          </a:p>
          <a:p>
            <a:pPr eaLnBrk="1" hangingPunct="1">
              <a:defRPr/>
            </a:pPr>
            <a:fld id="{7ED37388-3B76-4FCB-9D45-458A27AA8089}" type="slidenum">
              <a:rPr lang="en-US" sz="2000" b="1"/>
              <a:pPr eaLnBrk="1" hangingPunct="1">
                <a:defRPr/>
              </a:pPr>
              <a:t>34</a:t>
            </a:fld>
            <a:endParaRPr lang="en-US" sz="2000" b="1"/>
          </a:p>
        </p:txBody>
      </p:sp>
      <p:sp>
        <p:nvSpPr>
          <p:cNvPr id="49156" name="Rectangle 2"/>
          <p:cNvSpPr>
            <a:spLocks noGrp="1" noChangeArrowheads="1"/>
          </p:cNvSpPr>
          <p:nvPr>
            <p:ph type="title"/>
          </p:nvPr>
        </p:nvSpPr>
        <p:spPr/>
        <p:txBody>
          <a:bodyPr/>
          <a:lstStyle/>
          <a:p>
            <a:pPr indent="0"/>
            <a:r>
              <a:rPr lang="en-US" altLang="nl-NL" smtClean="0"/>
              <a:t>Exercise</a:t>
            </a:r>
          </a:p>
        </p:txBody>
      </p:sp>
      <p:sp>
        <p:nvSpPr>
          <p:cNvPr id="49157" name="Rectangle 3"/>
          <p:cNvSpPr>
            <a:spLocks noGrp="1" noChangeArrowheads="1"/>
          </p:cNvSpPr>
          <p:nvPr>
            <p:ph type="body" idx="1"/>
          </p:nvPr>
        </p:nvSpPr>
        <p:spPr/>
        <p:txBody>
          <a:bodyPr/>
          <a:lstStyle/>
          <a:p>
            <a:endParaRPr lang="en-US" altLang="nl-NL" smtClean="0"/>
          </a:p>
        </p:txBody>
      </p:sp>
      <p:pic>
        <p:nvPicPr>
          <p:cNvPr id="4915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115888"/>
            <a:ext cx="6719888" cy="623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t>3 - Mobile Robot Kinematics</a:t>
            </a:r>
          </a:p>
        </p:txBody>
      </p:sp>
      <p:sp>
        <p:nvSpPr>
          <p:cNvPr id="6" name="Slide Number Placeholder 4"/>
          <p:cNvSpPr>
            <a:spLocks noGrp="1"/>
          </p:cNvSpPr>
          <p:nvPr>
            <p:ph type="sldNum" sz="quarter" idx="11"/>
          </p:nvPr>
        </p:nvSpPr>
        <p:spPr/>
        <p:txBody>
          <a:bodyPr/>
          <a:lstStyle/>
          <a:p>
            <a:pPr>
              <a:defRPr/>
            </a:pPr>
            <a:r>
              <a:rPr lang="en-US"/>
              <a:t>3</a:t>
            </a:r>
          </a:p>
          <a:p>
            <a:pPr eaLnBrk="1" hangingPunct="1">
              <a:defRPr/>
            </a:pPr>
            <a:fld id="{825AF0C6-2CFF-4221-99DD-53E03B7D7D23}" type="slidenum">
              <a:rPr lang="en-US" sz="2000" b="1"/>
              <a:pPr eaLnBrk="1" hangingPunct="1">
                <a:defRPr/>
              </a:pPr>
              <a:t>35</a:t>
            </a:fld>
            <a:endParaRPr lang="en-US" sz="2000" b="1"/>
          </a:p>
        </p:txBody>
      </p:sp>
      <p:sp>
        <p:nvSpPr>
          <p:cNvPr id="50180" name="Rectangle 2"/>
          <p:cNvSpPr>
            <a:spLocks noGrp="1" noChangeArrowheads="1"/>
          </p:cNvSpPr>
          <p:nvPr>
            <p:ph type="title"/>
          </p:nvPr>
        </p:nvSpPr>
        <p:spPr/>
        <p:txBody>
          <a:bodyPr/>
          <a:lstStyle/>
          <a:p>
            <a:pPr indent="0"/>
            <a:r>
              <a:rPr lang="en-US" altLang="nl-NL" smtClean="0"/>
              <a:t>Exercise</a:t>
            </a:r>
          </a:p>
        </p:txBody>
      </p:sp>
      <p:sp>
        <p:nvSpPr>
          <p:cNvPr id="50181" name="Rectangle 3"/>
          <p:cNvSpPr>
            <a:spLocks noGrp="1" noChangeArrowheads="1"/>
          </p:cNvSpPr>
          <p:nvPr>
            <p:ph type="body" idx="1"/>
          </p:nvPr>
        </p:nvSpPr>
        <p:spPr/>
        <p:txBody>
          <a:bodyPr/>
          <a:lstStyle/>
          <a:p>
            <a:endParaRPr lang="en-US" altLang="nl-NL" smtClean="0"/>
          </a:p>
        </p:txBody>
      </p:sp>
      <p:pic>
        <p:nvPicPr>
          <p:cNvPr id="5018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8" y="1449388"/>
            <a:ext cx="8415337" cy="507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t>3 - Mobile Robot Kinematics</a:t>
            </a:r>
          </a:p>
        </p:txBody>
      </p:sp>
      <p:sp>
        <p:nvSpPr>
          <p:cNvPr id="6" name="Slide Number Placeholder 4"/>
          <p:cNvSpPr>
            <a:spLocks noGrp="1"/>
          </p:cNvSpPr>
          <p:nvPr>
            <p:ph type="sldNum" sz="quarter" idx="11"/>
          </p:nvPr>
        </p:nvSpPr>
        <p:spPr/>
        <p:txBody>
          <a:bodyPr/>
          <a:lstStyle/>
          <a:p>
            <a:pPr>
              <a:defRPr/>
            </a:pPr>
            <a:r>
              <a:rPr lang="en-US"/>
              <a:t>3</a:t>
            </a:r>
          </a:p>
          <a:p>
            <a:pPr eaLnBrk="1" hangingPunct="1">
              <a:defRPr/>
            </a:pPr>
            <a:fld id="{B5FB810D-C072-4DD7-A040-F62003FA96C7}" type="slidenum">
              <a:rPr lang="en-US" sz="2000" b="1"/>
              <a:pPr eaLnBrk="1" hangingPunct="1">
                <a:defRPr/>
              </a:pPr>
              <a:t>36</a:t>
            </a:fld>
            <a:endParaRPr lang="en-US" sz="2000" b="1"/>
          </a:p>
        </p:txBody>
      </p:sp>
      <p:sp>
        <p:nvSpPr>
          <p:cNvPr id="51204" name="Rectangle 2"/>
          <p:cNvSpPr>
            <a:spLocks noGrp="1" noChangeArrowheads="1"/>
          </p:cNvSpPr>
          <p:nvPr>
            <p:ph type="title"/>
          </p:nvPr>
        </p:nvSpPr>
        <p:spPr/>
        <p:txBody>
          <a:bodyPr/>
          <a:lstStyle/>
          <a:p>
            <a:pPr indent="0"/>
            <a:r>
              <a:rPr lang="en-US" altLang="nl-NL" smtClean="0"/>
              <a:t>Exercise – Solutions Geometric Approach</a:t>
            </a:r>
          </a:p>
        </p:txBody>
      </p:sp>
      <p:pic>
        <p:nvPicPr>
          <p:cNvPr id="5120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1773238"/>
            <a:ext cx="5751513"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1206" name="Picture 7"/>
          <p:cNvPicPr>
            <a:picLocks noChangeAspect="1" noChangeArrowheads="1"/>
          </p:cNvPicPr>
          <p:nvPr>
            <p:ph type="body" idx="1"/>
          </p:nvPr>
        </p:nvPicPr>
        <p:blipFill>
          <a:blip r:embed="rId3">
            <a:extLst>
              <a:ext uri="{28A0092B-C50C-407E-A947-70E740481C1C}">
                <a14:useLocalDpi xmlns:a14="http://schemas.microsoft.com/office/drawing/2010/main" val="0"/>
              </a:ext>
            </a:extLst>
          </a:blip>
          <a:srcRect l="5988" r="4192"/>
          <a:stretch>
            <a:fillRect/>
          </a:stretch>
        </p:blipFill>
        <p:spPr>
          <a:xfrm>
            <a:off x="107950" y="1092200"/>
            <a:ext cx="3095625" cy="5649913"/>
          </a:xfrm>
          <a:noFill/>
        </p:spPr>
      </p:pic>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t>3 - Mobile Robot Kinematics</a:t>
            </a:r>
          </a:p>
        </p:txBody>
      </p:sp>
      <p:sp>
        <p:nvSpPr>
          <p:cNvPr id="6" name="Slide Number Placeholder 4"/>
          <p:cNvSpPr>
            <a:spLocks noGrp="1"/>
          </p:cNvSpPr>
          <p:nvPr>
            <p:ph type="sldNum" sz="quarter" idx="11"/>
          </p:nvPr>
        </p:nvSpPr>
        <p:spPr/>
        <p:txBody>
          <a:bodyPr/>
          <a:lstStyle/>
          <a:p>
            <a:pPr>
              <a:defRPr/>
            </a:pPr>
            <a:r>
              <a:rPr lang="en-US"/>
              <a:t>3</a:t>
            </a:r>
          </a:p>
          <a:p>
            <a:pPr eaLnBrk="1" hangingPunct="1">
              <a:defRPr/>
            </a:pPr>
            <a:fld id="{048B31F8-B7DA-411A-9F4A-95F344F3E441}" type="slidenum">
              <a:rPr lang="en-US" sz="2000" b="1"/>
              <a:pPr eaLnBrk="1" hangingPunct="1">
                <a:defRPr/>
              </a:pPr>
              <a:t>37</a:t>
            </a:fld>
            <a:endParaRPr lang="en-US" sz="2000" b="1"/>
          </a:p>
        </p:txBody>
      </p:sp>
      <p:sp>
        <p:nvSpPr>
          <p:cNvPr id="52228" name="Rectangle 2"/>
          <p:cNvSpPr>
            <a:spLocks noGrp="1" noChangeArrowheads="1"/>
          </p:cNvSpPr>
          <p:nvPr>
            <p:ph type="title"/>
          </p:nvPr>
        </p:nvSpPr>
        <p:spPr/>
        <p:txBody>
          <a:bodyPr/>
          <a:lstStyle/>
          <a:p>
            <a:pPr indent="0"/>
            <a:r>
              <a:rPr lang="en-US" altLang="nl-NL" smtClean="0"/>
              <a:t>Exercise – Solutions: Using Kinematic Model</a:t>
            </a:r>
          </a:p>
        </p:txBody>
      </p:sp>
      <p:pic>
        <p:nvPicPr>
          <p:cNvPr id="5222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908050"/>
            <a:ext cx="7643812"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223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050" y="2909888"/>
            <a:ext cx="2378075"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t>3 - Mobile Robot Kinematics</a:t>
            </a:r>
          </a:p>
        </p:txBody>
      </p:sp>
      <p:sp>
        <p:nvSpPr>
          <p:cNvPr id="6" name="Slide Number Placeholder 4"/>
          <p:cNvSpPr>
            <a:spLocks noGrp="1"/>
          </p:cNvSpPr>
          <p:nvPr>
            <p:ph type="sldNum" sz="quarter" idx="11"/>
          </p:nvPr>
        </p:nvSpPr>
        <p:spPr/>
        <p:txBody>
          <a:bodyPr/>
          <a:lstStyle/>
          <a:p>
            <a:pPr>
              <a:defRPr/>
            </a:pPr>
            <a:r>
              <a:rPr lang="en-US"/>
              <a:t>3</a:t>
            </a:r>
          </a:p>
          <a:p>
            <a:pPr eaLnBrk="1" hangingPunct="1">
              <a:defRPr/>
            </a:pPr>
            <a:fld id="{1F29506D-8CBC-4A4C-BFC0-AF70A1ECFD1A}" type="slidenum">
              <a:rPr lang="en-US" sz="2000" b="1"/>
              <a:pPr eaLnBrk="1" hangingPunct="1">
                <a:defRPr/>
              </a:pPr>
              <a:t>38</a:t>
            </a:fld>
            <a:endParaRPr lang="en-US" sz="2000" b="1"/>
          </a:p>
        </p:txBody>
      </p:sp>
      <p:sp>
        <p:nvSpPr>
          <p:cNvPr id="53252" name="Rectangle 2"/>
          <p:cNvSpPr>
            <a:spLocks noGrp="1" noChangeArrowheads="1"/>
          </p:cNvSpPr>
          <p:nvPr>
            <p:ph type="title"/>
          </p:nvPr>
        </p:nvSpPr>
        <p:spPr/>
        <p:txBody>
          <a:bodyPr/>
          <a:lstStyle/>
          <a:p>
            <a:pPr indent="0"/>
            <a:r>
              <a:rPr lang="en-US" altLang="nl-NL" smtClean="0"/>
              <a:t>Exercise – Solutions Geometric Approach</a:t>
            </a:r>
          </a:p>
        </p:txBody>
      </p:sp>
      <p:pic>
        <p:nvPicPr>
          <p:cNvPr id="5325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908050"/>
            <a:ext cx="2844800" cy="594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325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1976438"/>
            <a:ext cx="5905500" cy="444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t>3 - Mobile Robot Kinematics</a:t>
            </a:r>
          </a:p>
        </p:txBody>
      </p:sp>
      <p:sp>
        <p:nvSpPr>
          <p:cNvPr id="6" name="Slide Number Placeholder 4"/>
          <p:cNvSpPr>
            <a:spLocks noGrp="1"/>
          </p:cNvSpPr>
          <p:nvPr>
            <p:ph type="sldNum" sz="quarter" idx="11"/>
          </p:nvPr>
        </p:nvSpPr>
        <p:spPr/>
        <p:txBody>
          <a:bodyPr/>
          <a:lstStyle/>
          <a:p>
            <a:pPr>
              <a:defRPr/>
            </a:pPr>
            <a:r>
              <a:rPr lang="en-US"/>
              <a:t>3</a:t>
            </a:r>
          </a:p>
          <a:p>
            <a:pPr eaLnBrk="1" hangingPunct="1">
              <a:defRPr/>
            </a:pPr>
            <a:fld id="{80463B36-37CC-4D46-B8F4-FD8DAFB43E7A}" type="slidenum">
              <a:rPr lang="en-US" sz="2000" b="1"/>
              <a:pPr eaLnBrk="1" hangingPunct="1">
                <a:defRPr/>
              </a:pPr>
              <a:t>39</a:t>
            </a:fld>
            <a:endParaRPr lang="en-US" sz="2000" b="1"/>
          </a:p>
        </p:txBody>
      </p:sp>
      <p:sp>
        <p:nvSpPr>
          <p:cNvPr id="54276" name="Rectangle 2"/>
          <p:cNvSpPr>
            <a:spLocks noGrp="1" noChangeArrowheads="1"/>
          </p:cNvSpPr>
          <p:nvPr>
            <p:ph type="title"/>
          </p:nvPr>
        </p:nvSpPr>
        <p:spPr/>
        <p:txBody>
          <a:bodyPr/>
          <a:lstStyle/>
          <a:p>
            <a:pPr indent="0"/>
            <a:r>
              <a:rPr lang="en-US" altLang="nl-NL" smtClean="0"/>
              <a:t>Exercise – Solutions: Using Kinematic Model</a:t>
            </a:r>
          </a:p>
        </p:txBody>
      </p:sp>
      <p:pic>
        <p:nvPicPr>
          <p:cNvPr id="5427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3" y="1231900"/>
            <a:ext cx="8424862" cy="484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427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0" y="1428750"/>
            <a:ext cx="27813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3"/>
          <p:cNvSpPr>
            <a:spLocks noGrp="1"/>
          </p:cNvSpPr>
          <p:nvPr>
            <p:ph type="ftr" sz="quarter" idx="10"/>
          </p:nvPr>
        </p:nvSpPr>
        <p:spPr/>
        <p:txBody>
          <a:bodyPr/>
          <a:lstStyle/>
          <a:p>
            <a:pPr>
              <a:defRPr/>
            </a:pPr>
            <a:r>
              <a:rPr lang="en-US" dirty="0"/>
              <a:t>3 - Mobile Robot Kinematics</a:t>
            </a:r>
          </a:p>
        </p:txBody>
      </p:sp>
      <p:sp>
        <p:nvSpPr>
          <p:cNvPr id="12" name="Slide Number Placeholder 4"/>
          <p:cNvSpPr>
            <a:spLocks noGrp="1"/>
          </p:cNvSpPr>
          <p:nvPr>
            <p:ph type="sldNum" sz="quarter" idx="11"/>
          </p:nvPr>
        </p:nvSpPr>
        <p:spPr/>
        <p:txBody>
          <a:bodyPr/>
          <a:lstStyle/>
          <a:p>
            <a:pPr>
              <a:defRPr/>
            </a:pPr>
            <a:r>
              <a:rPr lang="en-US" dirty="0"/>
              <a:t>3</a:t>
            </a:r>
          </a:p>
          <a:p>
            <a:pPr eaLnBrk="1" hangingPunct="1">
              <a:defRPr/>
            </a:pPr>
            <a:fld id="{BBFB1C39-D942-4913-8A4B-87BCC6829E72}" type="slidenum">
              <a:rPr lang="en-US" sz="2000" b="1"/>
              <a:pPr eaLnBrk="1" hangingPunct="1">
                <a:defRPr/>
              </a:pPr>
              <a:t>4</a:t>
            </a:fld>
            <a:endParaRPr lang="en-US" sz="2000" b="1" dirty="0"/>
          </a:p>
        </p:txBody>
      </p:sp>
      <p:sp>
        <p:nvSpPr>
          <p:cNvPr id="18436" name="Rectangle 2"/>
          <p:cNvSpPr>
            <a:spLocks noGrp="1" noChangeArrowheads="1"/>
          </p:cNvSpPr>
          <p:nvPr>
            <p:ph type="body" idx="1"/>
          </p:nvPr>
        </p:nvSpPr>
        <p:spPr>
          <a:xfrm>
            <a:off x="422275" y="1143000"/>
            <a:ext cx="8369300" cy="5334000"/>
          </a:xfrm>
        </p:spPr>
        <p:txBody>
          <a:bodyPr/>
          <a:lstStyle/>
          <a:p>
            <a:r>
              <a:rPr lang="en-US" altLang="nl-NL" dirty="0" smtClean="0"/>
              <a:t>Representing the robot within an arbitrary initial frame</a:t>
            </a:r>
          </a:p>
          <a:p>
            <a:pPr lvl="1"/>
            <a:r>
              <a:rPr lang="en-US" altLang="nl-NL" i="1" dirty="0" smtClean="0"/>
              <a:t>Initial</a:t>
            </a:r>
            <a:r>
              <a:rPr lang="en-US" altLang="nl-NL" dirty="0" smtClean="0"/>
              <a:t> </a:t>
            </a:r>
            <a:r>
              <a:rPr lang="en-US" altLang="nl-NL" i="1" dirty="0" smtClean="0"/>
              <a:t>frame</a:t>
            </a:r>
            <a:r>
              <a:rPr lang="en-US" altLang="nl-NL" dirty="0" smtClean="0"/>
              <a:t> or </a:t>
            </a:r>
            <a:r>
              <a:rPr lang="en-US" altLang="nl-NL" i="1" dirty="0" smtClean="0"/>
              <a:t>Reference </a:t>
            </a:r>
            <a:r>
              <a:rPr lang="en-US" altLang="nl-NL" i="1" dirty="0" smtClean="0"/>
              <a:t>Frame </a:t>
            </a:r>
            <a:r>
              <a:rPr lang="en-US" altLang="nl-NL" dirty="0" smtClean="0"/>
              <a:t>:</a:t>
            </a:r>
            <a:endParaRPr lang="en-US" altLang="nl-NL" dirty="0" smtClean="0"/>
          </a:p>
          <a:p>
            <a:pPr lvl="1"/>
            <a:r>
              <a:rPr lang="en-US" altLang="nl-NL" i="1" dirty="0" smtClean="0"/>
              <a:t>Robot frame</a:t>
            </a:r>
            <a:r>
              <a:rPr lang="en-US" altLang="nl-NL" dirty="0" smtClean="0"/>
              <a:t>:</a:t>
            </a:r>
          </a:p>
          <a:p>
            <a:pPr lvl="1"/>
            <a:endParaRPr lang="en-US" altLang="nl-NL" dirty="0" smtClean="0"/>
          </a:p>
          <a:p>
            <a:pPr lvl="1"/>
            <a:r>
              <a:rPr lang="en-US" altLang="nl-NL" dirty="0" smtClean="0"/>
              <a:t>Robot position:</a:t>
            </a:r>
          </a:p>
          <a:p>
            <a:pPr lvl="1"/>
            <a:endParaRPr lang="en-US" altLang="nl-NL" dirty="0" smtClean="0"/>
          </a:p>
          <a:p>
            <a:pPr lvl="1"/>
            <a:r>
              <a:rPr lang="en-US" altLang="nl-NL" dirty="0" smtClean="0"/>
              <a:t>Mapping between the two frames</a:t>
            </a:r>
          </a:p>
          <a:p>
            <a:pPr lvl="1">
              <a:buFont typeface="Wingdings" pitchFamily="2" charset="2"/>
              <a:buNone/>
            </a:pPr>
            <a:endParaRPr lang="en-US" altLang="nl-NL" dirty="0" smtClean="0"/>
          </a:p>
          <a:p>
            <a:pPr lvl="1"/>
            <a:endParaRPr lang="en-US" altLang="nl-NL" dirty="0" smtClean="0"/>
          </a:p>
          <a:p>
            <a:pPr lvl="1"/>
            <a:endParaRPr lang="en-US" altLang="nl-NL" dirty="0" smtClean="0"/>
          </a:p>
          <a:p>
            <a:pPr lvl="1"/>
            <a:endParaRPr lang="en-US" altLang="nl-NL" dirty="0" smtClean="0"/>
          </a:p>
          <a:p>
            <a:pPr lvl="1"/>
            <a:r>
              <a:rPr lang="en-GB" dirty="0"/>
              <a:t>the </a:t>
            </a:r>
            <a:r>
              <a:rPr lang="en-GB" i="1" dirty="0"/>
              <a:t>orthogonal rotation matrix</a:t>
            </a:r>
            <a:r>
              <a:rPr lang="en-GB" dirty="0"/>
              <a:t>:</a:t>
            </a:r>
            <a:endParaRPr lang="en-US" altLang="nl-NL" dirty="0" smtClean="0"/>
          </a:p>
          <a:p>
            <a:pPr lvl="1"/>
            <a:endParaRPr lang="en-US" altLang="nl-NL" dirty="0" smtClean="0"/>
          </a:p>
          <a:p>
            <a:pPr lvl="1"/>
            <a:endParaRPr lang="en-US" altLang="nl-NL" dirty="0" smtClean="0"/>
          </a:p>
          <a:p>
            <a:pPr lvl="1"/>
            <a:endParaRPr lang="en-US" altLang="nl-NL" dirty="0" smtClean="0"/>
          </a:p>
        </p:txBody>
      </p:sp>
      <p:sp>
        <p:nvSpPr>
          <p:cNvPr id="18437" name="Rectangle 3"/>
          <p:cNvSpPr>
            <a:spLocks noGrp="1" noChangeArrowheads="1"/>
          </p:cNvSpPr>
          <p:nvPr>
            <p:ph type="title"/>
          </p:nvPr>
        </p:nvSpPr>
        <p:spPr/>
        <p:txBody>
          <a:bodyPr/>
          <a:lstStyle/>
          <a:p>
            <a:pPr indent="0"/>
            <a:r>
              <a:rPr lang="en-US" altLang="nl-NL" smtClean="0"/>
              <a:t>Representing Robot Position</a:t>
            </a:r>
          </a:p>
        </p:txBody>
      </p:sp>
      <p:graphicFrame>
        <p:nvGraphicFramePr>
          <p:cNvPr id="18438" name="Object 4"/>
          <p:cNvGraphicFramePr>
            <a:graphicFrameLocks noChangeAspect="1"/>
          </p:cNvGraphicFramePr>
          <p:nvPr/>
        </p:nvGraphicFramePr>
        <p:xfrm>
          <a:off x="2497138" y="2420938"/>
          <a:ext cx="1770062" cy="446087"/>
        </p:xfrm>
        <a:graphic>
          <a:graphicData uri="http://schemas.openxmlformats.org/presentationml/2006/ole">
            <mc:AlternateContent xmlns:mc="http://schemas.openxmlformats.org/markup-compatibility/2006">
              <mc:Choice xmlns:v="urn:schemas-microsoft-com:vml" Requires="v">
                <p:oleObj spid="_x0000_s18464" name="Equation" r:id="rId4" imgW="1028254" imgH="241195" progId="Equation.3">
                  <p:embed/>
                </p:oleObj>
              </mc:Choice>
              <mc:Fallback>
                <p:oleObj name="Equation" r:id="rId4" imgW="1028254" imgH="241195"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7138" y="2420938"/>
                        <a:ext cx="1770062"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9" name="Object 5"/>
          <p:cNvGraphicFramePr>
            <a:graphicFrameLocks noChangeAspect="1"/>
          </p:cNvGraphicFramePr>
          <p:nvPr>
            <p:extLst>
              <p:ext uri="{D42A27DB-BD31-4B8C-83A1-F6EECF244321}">
                <p14:modId xmlns:p14="http://schemas.microsoft.com/office/powerpoint/2010/main" val="3360084323"/>
              </p:ext>
            </p:extLst>
          </p:nvPr>
        </p:nvGraphicFramePr>
        <p:xfrm>
          <a:off x="4371975" y="1506538"/>
          <a:ext cx="847725" cy="374650"/>
        </p:xfrm>
        <a:graphic>
          <a:graphicData uri="http://schemas.openxmlformats.org/presentationml/2006/ole">
            <mc:AlternateContent xmlns:mc="http://schemas.openxmlformats.org/markup-compatibility/2006">
              <mc:Choice xmlns:v="urn:schemas-microsoft-com:vml" Requires="v">
                <p:oleObj spid="_x0000_s18465" name="Equation" r:id="rId6" imgW="494870" imgH="203024" progId="Equation.3">
                  <p:embed/>
                </p:oleObj>
              </mc:Choice>
              <mc:Fallback>
                <p:oleObj name="Equation" r:id="rId6" imgW="494870" imgH="203024"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1975" y="1506538"/>
                        <a:ext cx="847725"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0" name="Object 6"/>
          <p:cNvGraphicFramePr>
            <a:graphicFrameLocks noChangeAspect="1"/>
          </p:cNvGraphicFramePr>
          <p:nvPr>
            <p:extLst>
              <p:ext uri="{D42A27DB-BD31-4B8C-83A1-F6EECF244321}">
                <p14:modId xmlns:p14="http://schemas.microsoft.com/office/powerpoint/2010/main" val="1563893727"/>
              </p:ext>
            </p:extLst>
          </p:nvPr>
        </p:nvGraphicFramePr>
        <p:xfrm>
          <a:off x="4366709" y="1833563"/>
          <a:ext cx="871537" cy="374650"/>
        </p:xfrm>
        <a:graphic>
          <a:graphicData uri="http://schemas.openxmlformats.org/presentationml/2006/ole">
            <mc:AlternateContent xmlns:mc="http://schemas.openxmlformats.org/markup-compatibility/2006">
              <mc:Choice xmlns:v="urn:schemas-microsoft-com:vml" Requires="v">
                <p:oleObj spid="_x0000_s18466" name="Equation" r:id="rId8" imgW="507780" imgH="203112" progId="Equation.3">
                  <p:embed/>
                </p:oleObj>
              </mc:Choice>
              <mc:Fallback>
                <p:oleObj name="Equation" r:id="rId8" imgW="507780" imgH="203112"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6709" y="1833563"/>
                        <a:ext cx="871537"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1" name="Object 7"/>
          <p:cNvGraphicFramePr>
            <a:graphicFrameLocks noChangeAspect="1"/>
          </p:cNvGraphicFramePr>
          <p:nvPr>
            <p:extLst>
              <p:ext uri="{D42A27DB-BD31-4B8C-83A1-F6EECF244321}">
                <p14:modId xmlns:p14="http://schemas.microsoft.com/office/powerpoint/2010/main" val="2399634075"/>
              </p:ext>
            </p:extLst>
          </p:nvPr>
        </p:nvGraphicFramePr>
        <p:xfrm>
          <a:off x="3707904" y="4725144"/>
          <a:ext cx="2882900" cy="1323975"/>
        </p:xfrm>
        <a:graphic>
          <a:graphicData uri="http://schemas.openxmlformats.org/presentationml/2006/ole">
            <mc:AlternateContent xmlns:mc="http://schemas.openxmlformats.org/markup-compatibility/2006">
              <mc:Choice xmlns:v="urn:schemas-microsoft-com:vml" Requires="v">
                <p:oleObj spid="_x0000_s18467" name="Equation" r:id="rId10" imgW="1676160" imgH="711000" progId="Equation.3">
                  <p:embed/>
                </p:oleObj>
              </mc:Choice>
              <mc:Fallback>
                <p:oleObj name="Equation" r:id="rId10" imgW="1676160" imgH="711000" progId="Equation.3">
                  <p:embed/>
                  <p:pic>
                    <p:nvPicPr>
                      <p:cNvPr id="0" name="Object 7"/>
                      <p:cNvPicPr>
                        <a:picLocks noChangeAspect="1" noChangeArrowheads="1"/>
                      </p:cNvPicPr>
                      <p:nvPr/>
                    </p:nvPicPr>
                    <p:blipFill>
                      <a:blip r:embed="rId11"/>
                      <a:srcRect/>
                      <a:stretch>
                        <a:fillRect/>
                      </a:stretch>
                    </p:blipFill>
                    <p:spPr bwMode="auto">
                      <a:xfrm>
                        <a:off x="3707904" y="4725144"/>
                        <a:ext cx="2882900"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2" name="Object 8"/>
          <p:cNvGraphicFramePr>
            <a:graphicFrameLocks noChangeAspect="1"/>
          </p:cNvGraphicFramePr>
          <p:nvPr>
            <p:extLst>
              <p:ext uri="{D42A27DB-BD31-4B8C-83A1-F6EECF244321}">
                <p14:modId xmlns:p14="http://schemas.microsoft.com/office/powerpoint/2010/main" val="3320416931"/>
              </p:ext>
            </p:extLst>
          </p:nvPr>
        </p:nvGraphicFramePr>
        <p:xfrm>
          <a:off x="1137160" y="3686863"/>
          <a:ext cx="3365500" cy="493713"/>
        </p:xfrm>
        <a:graphic>
          <a:graphicData uri="http://schemas.openxmlformats.org/presentationml/2006/ole">
            <mc:AlternateContent xmlns:mc="http://schemas.openxmlformats.org/markup-compatibility/2006">
              <mc:Choice xmlns:v="urn:schemas-microsoft-com:vml" Requires="v">
                <p:oleObj spid="_x0000_s18468" name="Equation" r:id="rId12" imgW="1954951" imgH="266584" progId="Equation.3">
                  <p:embed/>
                </p:oleObj>
              </mc:Choice>
              <mc:Fallback>
                <p:oleObj name="Equation" r:id="rId12" imgW="1954951" imgH="266584"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37160" y="3686863"/>
                        <a:ext cx="3365500"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8443"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91213" y="1693863"/>
            <a:ext cx="2324100"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t>3 - Mobile Robot Kinematics</a:t>
            </a:r>
          </a:p>
        </p:txBody>
      </p:sp>
      <p:sp>
        <p:nvSpPr>
          <p:cNvPr id="6" name="Slide Number Placeholder 4"/>
          <p:cNvSpPr>
            <a:spLocks noGrp="1"/>
          </p:cNvSpPr>
          <p:nvPr>
            <p:ph type="sldNum" sz="quarter" idx="11"/>
          </p:nvPr>
        </p:nvSpPr>
        <p:spPr/>
        <p:txBody>
          <a:bodyPr/>
          <a:lstStyle/>
          <a:p>
            <a:pPr>
              <a:defRPr/>
            </a:pPr>
            <a:r>
              <a:rPr lang="en-US"/>
              <a:t>3</a:t>
            </a:r>
          </a:p>
          <a:p>
            <a:pPr eaLnBrk="1" hangingPunct="1">
              <a:defRPr/>
            </a:pPr>
            <a:fld id="{31561B9D-D35E-4601-8FD9-BC49CD849698}" type="slidenum">
              <a:rPr lang="en-US" sz="2000" b="1"/>
              <a:pPr eaLnBrk="1" hangingPunct="1">
                <a:defRPr/>
              </a:pPr>
              <a:t>40</a:t>
            </a:fld>
            <a:endParaRPr lang="en-US" sz="2000" b="1"/>
          </a:p>
        </p:txBody>
      </p:sp>
      <p:sp>
        <p:nvSpPr>
          <p:cNvPr id="55300" name="Rectangle 2"/>
          <p:cNvSpPr>
            <a:spLocks noGrp="1" noChangeArrowheads="1"/>
          </p:cNvSpPr>
          <p:nvPr>
            <p:ph type="title"/>
          </p:nvPr>
        </p:nvSpPr>
        <p:spPr/>
        <p:txBody>
          <a:bodyPr/>
          <a:lstStyle/>
          <a:p>
            <a:pPr indent="0"/>
            <a:r>
              <a:rPr lang="en-US" altLang="nl-NL" smtClean="0"/>
              <a:t>Exercise – Solutions: Using Kinematic Model</a:t>
            </a:r>
          </a:p>
        </p:txBody>
      </p:sp>
      <p:pic>
        <p:nvPicPr>
          <p:cNvPr id="5530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857250"/>
            <a:ext cx="6786563" cy="599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ctrTitle"/>
          </p:nvPr>
        </p:nvSpPr>
        <p:spPr>
          <a:noFill/>
          <a:extLst>
            <a:ext uri="{909E8E84-426E-40DD-AFC4-6F175D3DCCD1}">
              <a14:hiddenFill xmlns:a14="http://schemas.microsoft.com/office/drawing/2010/main">
                <a:solidFill>
                  <a:srgbClr val="EAEAEA"/>
                </a:solidFill>
              </a14:hiddenFill>
            </a:ext>
          </a:extLst>
        </p:spPr>
        <p:txBody>
          <a:bodyPr/>
          <a:lstStyle/>
          <a:p>
            <a:pPr marL="0" indent="84138"/>
            <a:r>
              <a:rPr lang="en-US" altLang="nl-NL" smtClean="0"/>
              <a:t>Motion Control</a:t>
            </a:r>
            <a:br>
              <a:rPr lang="en-US" altLang="nl-NL" smtClean="0"/>
            </a:br>
            <a:r>
              <a:rPr lang="en-US" altLang="nl-NL" sz="3600" smtClean="0"/>
              <a:t>(wheeled robots)</a:t>
            </a:r>
            <a:endParaRPr lang="en-US" altLang="nl-NL" smtClean="0"/>
          </a:p>
        </p:txBody>
      </p:sp>
      <p:sp>
        <p:nvSpPr>
          <p:cNvPr id="56323" name="Rectangle 3"/>
          <p:cNvSpPr>
            <a:spLocks noGrp="1" noChangeArrowheads="1"/>
          </p:cNvSpPr>
          <p:nvPr>
            <p:ph type="subTitle" idx="1"/>
          </p:nvPr>
        </p:nvSpPr>
        <p:spPr/>
        <p:txBody>
          <a:bodyPr/>
          <a:lstStyle/>
          <a:p>
            <a:endParaRPr lang="en-US" altLang="nl-NL" smtClean="0"/>
          </a:p>
          <a:p>
            <a:r>
              <a:rPr lang="en-US" altLang="nl-NL" smtClean="0"/>
              <a:t>Control law that satisfies the requirements</a:t>
            </a:r>
          </a:p>
        </p:txBody>
      </p:sp>
      <p:sp>
        <p:nvSpPr>
          <p:cNvPr id="56324" name="Text Box 4"/>
          <p:cNvSpPr txBox="1">
            <a:spLocks noChangeArrowheads="1"/>
          </p:cNvSpPr>
          <p:nvPr/>
        </p:nvSpPr>
        <p:spPr bwMode="auto">
          <a:xfrm>
            <a:off x="8816975" y="0"/>
            <a:ext cx="327025" cy="457200"/>
          </a:xfrm>
          <a:prstGeom prst="rect">
            <a:avLst/>
          </a:prstGeom>
          <a:solidFill>
            <a:schemeClr val="fo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lgn="r"/>
            <a:r>
              <a:rPr kumimoji="0" lang="en-US" altLang="nl-NL" sz="2400" b="1" i="1">
                <a:solidFill>
                  <a:schemeClr val="bg1"/>
                </a:solidFill>
                <a:latin typeface="Arial" charset="0"/>
              </a:rPr>
              <a:t>3</a:t>
            </a:r>
          </a:p>
        </p:txBody>
      </p:sp>
      <p:grpSp>
        <p:nvGrpSpPr>
          <p:cNvPr id="56325" name="Group 58"/>
          <p:cNvGrpSpPr>
            <a:grpSpLocks/>
          </p:cNvGrpSpPr>
          <p:nvPr/>
        </p:nvGrpSpPr>
        <p:grpSpPr bwMode="auto">
          <a:xfrm>
            <a:off x="1908175" y="1341438"/>
            <a:ext cx="4819650" cy="1978025"/>
            <a:chOff x="1066" y="2057"/>
            <a:chExt cx="4207" cy="1594"/>
          </a:xfrm>
        </p:grpSpPr>
        <p:sp>
          <p:nvSpPr>
            <p:cNvPr id="56326" name="Line 59"/>
            <p:cNvSpPr>
              <a:spLocks noChangeShapeType="1"/>
            </p:cNvSpPr>
            <p:nvPr/>
          </p:nvSpPr>
          <p:spPr bwMode="auto">
            <a:xfrm flipH="1">
              <a:off x="2352" y="2304"/>
              <a:ext cx="1632"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GB"/>
            </a:p>
          </p:txBody>
        </p:sp>
        <p:sp>
          <p:nvSpPr>
            <p:cNvPr id="56327" name="Rectangle 60"/>
            <p:cNvSpPr>
              <a:spLocks noChangeArrowheads="1"/>
            </p:cNvSpPr>
            <p:nvPr/>
          </p:nvSpPr>
          <p:spPr bwMode="auto">
            <a:xfrm>
              <a:off x="4023" y="3149"/>
              <a:ext cx="1250" cy="50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56328" name="Rectangle 61"/>
            <p:cNvSpPr>
              <a:spLocks noChangeArrowheads="1"/>
            </p:cNvSpPr>
            <p:nvPr/>
          </p:nvSpPr>
          <p:spPr bwMode="auto">
            <a:xfrm>
              <a:off x="4023" y="2101"/>
              <a:ext cx="1250" cy="50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56329" name="Rectangle 62"/>
            <p:cNvSpPr>
              <a:spLocks noChangeArrowheads="1"/>
            </p:cNvSpPr>
            <p:nvPr/>
          </p:nvSpPr>
          <p:spPr bwMode="auto">
            <a:xfrm>
              <a:off x="1095" y="2101"/>
              <a:ext cx="1251" cy="50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56330" name="Rectangle 63"/>
            <p:cNvSpPr>
              <a:spLocks noChangeArrowheads="1"/>
            </p:cNvSpPr>
            <p:nvPr/>
          </p:nvSpPr>
          <p:spPr bwMode="auto">
            <a:xfrm>
              <a:off x="1095" y="3149"/>
              <a:ext cx="1251" cy="50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56331" name="Rectangle 64"/>
            <p:cNvSpPr>
              <a:spLocks noChangeArrowheads="1"/>
            </p:cNvSpPr>
            <p:nvPr/>
          </p:nvSpPr>
          <p:spPr bwMode="auto">
            <a:xfrm>
              <a:off x="3979" y="3105"/>
              <a:ext cx="1250" cy="502"/>
            </a:xfrm>
            <a:prstGeom prst="rect">
              <a:avLst/>
            </a:prstGeom>
            <a:solidFill>
              <a:srgbClr val="618FF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56332" name="Rectangle 65"/>
            <p:cNvSpPr>
              <a:spLocks noChangeArrowheads="1"/>
            </p:cNvSpPr>
            <p:nvPr/>
          </p:nvSpPr>
          <p:spPr bwMode="auto">
            <a:xfrm>
              <a:off x="3979" y="2057"/>
              <a:ext cx="1250" cy="502"/>
            </a:xfrm>
            <a:prstGeom prst="rect">
              <a:avLst/>
            </a:prstGeom>
            <a:solidFill>
              <a:srgbClr val="BE78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56333" name="Rectangle 66"/>
            <p:cNvSpPr>
              <a:spLocks noChangeArrowheads="1"/>
            </p:cNvSpPr>
            <p:nvPr/>
          </p:nvSpPr>
          <p:spPr bwMode="auto">
            <a:xfrm>
              <a:off x="1066" y="2057"/>
              <a:ext cx="1250" cy="502"/>
            </a:xfrm>
            <a:prstGeom prst="rect">
              <a:avLst/>
            </a:prstGeom>
            <a:solidFill>
              <a:srgbClr val="64AA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56334" name="Rectangle 67"/>
            <p:cNvSpPr>
              <a:spLocks noChangeArrowheads="1"/>
            </p:cNvSpPr>
            <p:nvPr/>
          </p:nvSpPr>
          <p:spPr bwMode="auto">
            <a:xfrm>
              <a:off x="1066" y="3105"/>
              <a:ext cx="1250" cy="502"/>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1624132" name="Rectangle 68"/>
            <p:cNvSpPr>
              <a:spLocks noChangeArrowheads="1"/>
            </p:cNvSpPr>
            <p:nvPr/>
          </p:nvSpPr>
          <p:spPr bwMode="auto">
            <a:xfrm>
              <a:off x="2860" y="2144"/>
              <a:ext cx="553" cy="136"/>
            </a:xfrm>
            <a:prstGeom prst="rect">
              <a:avLst/>
            </a:prstGeom>
            <a:solidFill>
              <a:schemeClr val="bg1"/>
            </a:solidFill>
            <a:ln w="9525">
              <a:noFill/>
              <a:miter lim="800000"/>
              <a:headEnd/>
              <a:tailEnd/>
            </a:ln>
          </p:spPr>
          <p:txBody>
            <a:bodyPr wrap="none" lIns="0" tIns="0" rIns="0" bIns="0">
              <a:spAutoFit/>
            </a:bodyPr>
            <a:lstStyle/>
            <a:p>
              <a:pPr>
                <a:defRPr/>
              </a:pPr>
              <a:r>
                <a:rPr kumimoji="0" lang="en-US" sz="1100">
                  <a:solidFill>
                    <a:srgbClr val="000000"/>
                  </a:solidFill>
                  <a:latin typeface="Arial" charset="0"/>
                </a:rPr>
                <a:t>"Position" </a:t>
              </a:r>
              <a:endParaRPr kumimoji="0" lang="en-US" sz="1600" i="1">
                <a:solidFill>
                  <a:srgbClr val="3C0023"/>
                </a:solidFill>
                <a:effectLst>
                  <a:outerShdw blurRad="38100" dist="38100" dir="2700000" algn="tl">
                    <a:srgbClr val="C0C0C0"/>
                  </a:outerShdw>
                </a:effectLst>
                <a:latin typeface="Arial" charset="0"/>
              </a:endParaRPr>
            </a:p>
          </p:txBody>
        </p:sp>
        <p:sp>
          <p:nvSpPr>
            <p:cNvPr id="1624133" name="Rectangle 69"/>
            <p:cNvSpPr>
              <a:spLocks noChangeArrowheads="1"/>
            </p:cNvSpPr>
            <p:nvPr/>
          </p:nvSpPr>
          <p:spPr bwMode="auto">
            <a:xfrm>
              <a:off x="2830" y="2280"/>
              <a:ext cx="624" cy="137"/>
            </a:xfrm>
            <a:prstGeom prst="rect">
              <a:avLst/>
            </a:prstGeom>
            <a:solidFill>
              <a:schemeClr val="bg1"/>
            </a:solidFill>
            <a:ln w="9525">
              <a:noFill/>
              <a:miter lim="800000"/>
              <a:headEnd/>
              <a:tailEnd/>
            </a:ln>
          </p:spPr>
          <p:txBody>
            <a:bodyPr wrap="none" lIns="0" tIns="0" rIns="0" bIns="0">
              <a:spAutoFit/>
            </a:bodyPr>
            <a:lstStyle/>
            <a:p>
              <a:pPr>
                <a:defRPr/>
              </a:pPr>
              <a:r>
                <a:rPr kumimoji="0" lang="en-US" sz="1100">
                  <a:solidFill>
                    <a:srgbClr val="000000"/>
                  </a:solidFill>
                  <a:latin typeface="Arial" charset="0"/>
                </a:rPr>
                <a:t>Global Map</a:t>
              </a:r>
              <a:endParaRPr kumimoji="0" lang="en-US" sz="1600" i="1">
                <a:solidFill>
                  <a:srgbClr val="3C0023"/>
                </a:solidFill>
                <a:effectLst>
                  <a:outerShdw blurRad="38100" dist="38100" dir="2700000" algn="tl">
                    <a:srgbClr val="C0C0C0"/>
                  </a:outerShdw>
                </a:effectLst>
                <a:latin typeface="Arial" charset="0"/>
              </a:endParaRPr>
            </a:p>
          </p:txBody>
        </p:sp>
        <p:sp>
          <p:nvSpPr>
            <p:cNvPr id="1624134" name="Rectangle 70"/>
            <p:cNvSpPr>
              <a:spLocks noChangeArrowheads="1"/>
            </p:cNvSpPr>
            <p:nvPr/>
          </p:nvSpPr>
          <p:spPr bwMode="auto">
            <a:xfrm>
              <a:off x="1272" y="3222"/>
              <a:ext cx="800" cy="170"/>
            </a:xfrm>
            <a:prstGeom prst="rect">
              <a:avLst/>
            </a:prstGeom>
            <a:noFill/>
            <a:ln w="9525">
              <a:noFill/>
              <a:miter lim="800000"/>
              <a:headEnd/>
              <a:tailEnd/>
            </a:ln>
          </p:spPr>
          <p:txBody>
            <a:bodyPr wrap="none" lIns="0" tIns="0" rIns="0" bIns="0">
              <a:spAutoFit/>
            </a:bodyPr>
            <a:lstStyle/>
            <a:p>
              <a:pPr>
                <a:defRPr/>
              </a:pPr>
              <a:r>
                <a:rPr kumimoji="0" lang="en-US" b="1">
                  <a:solidFill>
                    <a:srgbClr val="000000"/>
                  </a:solidFill>
                  <a:latin typeface="Arial" charset="0"/>
                </a:rPr>
                <a:t>Perception</a:t>
              </a:r>
              <a:endParaRPr kumimoji="0" lang="en-US" sz="1600" i="1">
                <a:solidFill>
                  <a:srgbClr val="3C0023"/>
                </a:solidFill>
                <a:effectLst>
                  <a:outerShdw blurRad="38100" dist="38100" dir="2700000" algn="tl">
                    <a:srgbClr val="C0C0C0"/>
                  </a:outerShdw>
                </a:effectLst>
                <a:latin typeface="Arial" charset="0"/>
              </a:endParaRPr>
            </a:p>
          </p:txBody>
        </p:sp>
        <p:sp>
          <p:nvSpPr>
            <p:cNvPr id="1624135" name="Rectangle 71"/>
            <p:cNvSpPr>
              <a:spLocks noChangeArrowheads="1"/>
            </p:cNvSpPr>
            <p:nvPr/>
          </p:nvSpPr>
          <p:spPr bwMode="auto">
            <a:xfrm>
              <a:off x="4020" y="3222"/>
              <a:ext cx="1099" cy="170"/>
            </a:xfrm>
            <a:prstGeom prst="rect">
              <a:avLst/>
            </a:prstGeom>
            <a:noFill/>
            <a:ln w="9525">
              <a:noFill/>
              <a:miter lim="800000"/>
              <a:headEnd/>
              <a:tailEnd/>
            </a:ln>
          </p:spPr>
          <p:txBody>
            <a:bodyPr wrap="none" lIns="0" tIns="0" rIns="0" bIns="0">
              <a:spAutoFit/>
            </a:bodyPr>
            <a:lstStyle/>
            <a:p>
              <a:pPr>
                <a:defRPr/>
              </a:pPr>
              <a:r>
                <a:rPr kumimoji="0" lang="en-US" b="1">
                  <a:solidFill>
                    <a:srgbClr val="000000"/>
                  </a:solidFill>
                  <a:latin typeface="Arial" charset="0"/>
                </a:rPr>
                <a:t>Motion Control</a:t>
              </a:r>
              <a:endParaRPr kumimoji="0" lang="en-US" sz="1600" i="1">
                <a:solidFill>
                  <a:srgbClr val="3C0023"/>
                </a:solidFill>
                <a:effectLst>
                  <a:outerShdw blurRad="38100" dist="38100" dir="2700000" algn="tl">
                    <a:srgbClr val="C0C0C0"/>
                  </a:outerShdw>
                </a:effectLst>
                <a:latin typeface="Arial" charset="0"/>
              </a:endParaRPr>
            </a:p>
          </p:txBody>
        </p:sp>
        <p:sp>
          <p:nvSpPr>
            <p:cNvPr id="1624136" name="Rectangle 72"/>
            <p:cNvSpPr>
              <a:spLocks noChangeArrowheads="1"/>
            </p:cNvSpPr>
            <p:nvPr/>
          </p:nvSpPr>
          <p:spPr bwMode="auto">
            <a:xfrm>
              <a:off x="4230" y="2175"/>
              <a:ext cx="761" cy="171"/>
            </a:xfrm>
            <a:prstGeom prst="rect">
              <a:avLst/>
            </a:prstGeom>
            <a:noFill/>
            <a:ln w="9525">
              <a:noFill/>
              <a:miter lim="800000"/>
              <a:headEnd/>
              <a:tailEnd/>
            </a:ln>
          </p:spPr>
          <p:txBody>
            <a:bodyPr lIns="0" tIns="0" rIns="0" bIns="0">
              <a:spAutoFit/>
            </a:bodyPr>
            <a:lstStyle/>
            <a:p>
              <a:pPr>
                <a:defRPr/>
              </a:pPr>
              <a:r>
                <a:rPr kumimoji="0" lang="en-US" b="1">
                  <a:solidFill>
                    <a:srgbClr val="000000"/>
                  </a:solidFill>
                  <a:latin typeface="Arial" charset="0"/>
                </a:rPr>
                <a:t>Cognition</a:t>
              </a:r>
              <a:endParaRPr kumimoji="0" lang="en-US" sz="1600" i="1">
                <a:solidFill>
                  <a:srgbClr val="3C0023"/>
                </a:solidFill>
                <a:effectLst>
                  <a:outerShdw blurRad="38100" dist="38100" dir="2700000" algn="tl">
                    <a:srgbClr val="C0C0C0"/>
                  </a:outerShdw>
                </a:effectLst>
                <a:latin typeface="Arial" charset="0"/>
              </a:endParaRPr>
            </a:p>
          </p:txBody>
        </p:sp>
        <p:sp>
          <p:nvSpPr>
            <p:cNvPr id="56340" name="Freeform 73"/>
            <p:cNvSpPr>
              <a:spLocks/>
            </p:cNvSpPr>
            <p:nvPr/>
          </p:nvSpPr>
          <p:spPr bwMode="auto">
            <a:xfrm>
              <a:off x="2581" y="3105"/>
              <a:ext cx="1148" cy="546"/>
            </a:xfrm>
            <a:custGeom>
              <a:avLst/>
              <a:gdLst>
                <a:gd name="T0" fmla="*/ 88 w 1148"/>
                <a:gd name="T1" fmla="*/ 44 h 546"/>
                <a:gd name="T2" fmla="*/ 0 w 1148"/>
                <a:gd name="T3" fmla="*/ 74 h 546"/>
                <a:gd name="T4" fmla="*/ 15 w 1148"/>
                <a:gd name="T5" fmla="*/ 207 h 546"/>
                <a:gd name="T6" fmla="*/ 59 w 1148"/>
                <a:gd name="T7" fmla="*/ 369 h 546"/>
                <a:gd name="T8" fmla="*/ 177 w 1148"/>
                <a:gd name="T9" fmla="*/ 473 h 546"/>
                <a:gd name="T10" fmla="*/ 309 w 1148"/>
                <a:gd name="T11" fmla="*/ 546 h 546"/>
                <a:gd name="T12" fmla="*/ 530 w 1148"/>
                <a:gd name="T13" fmla="*/ 532 h 546"/>
                <a:gd name="T14" fmla="*/ 765 w 1148"/>
                <a:gd name="T15" fmla="*/ 502 h 546"/>
                <a:gd name="T16" fmla="*/ 942 w 1148"/>
                <a:gd name="T17" fmla="*/ 458 h 546"/>
                <a:gd name="T18" fmla="*/ 1089 w 1148"/>
                <a:gd name="T19" fmla="*/ 399 h 546"/>
                <a:gd name="T20" fmla="*/ 1133 w 1148"/>
                <a:gd name="T21" fmla="*/ 325 h 546"/>
                <a:gd name="T22" fmla="*/ 1148 w 1148"/>
                <a:gd name="T23" fmla="*/ 251 h 546"/>
                <a:gd name="T24" fmla="*/ 1148 w 1148"/>
                <a:gd name="T25" fmla="*/ 162 h 546"/>
                <a:gd name="T26" fmla="*/ 1148 w 1148"/>
                <a:gd name="T27" fmla="*/ 89 h 546"/>
                <a:gd name="T28" fmla="*/ 1118 w 1148"/>
                <a:gd name="T29" fmla="*/ 30 h 546"/>
                <a:gd name="T30" fmla="*/ 1059 w 1148"/>
                <a:gd name="T31" fmla="*/ 0 h 546"/>
                <a:gd name="T32" fmla="*/ 942 w 1148"/>
                <a:gd name="T33" fmla="*/ 15 h 546"/>
                <a:gd name="T34" fmla="*/ 809 w 1148"/>
                <a:gd name="T35" fmla="*/ 44 h 546"/>
                <a:gd name="T36" fmla="*/ 662 w 1148"/>
                <a:gd name="T37" fmla="*/ 30 h 546"/>
                <a:gd name="T38" fmla="*/ 530 w 1148"/>
                <a:gd name="T39" fmla="*/ 15 h 546"/>
                <a:gd name="T40" fmla="*/ 383 w 1148"/>
                <a:gd name="T41" fmla="*/ 15 h 546"/>
                <a:gd name="T42" fmla="*/ 236 w 1148"/>
                <a:gd name="T43" fmla="*/ 15 h 546"/>
                <a:gd name="T44" fmla="*/ 206 w 1148"/>
                <a:gd name="T45" fmla="*/ 30 h 546"/>
                <a:gd name="T46" fmla="*/ 177 w 1148"/>
                <a:gd name="T47" fmla="*/ 44 h 546"/>
                <a:gd name="T48" fmla="*/ 88 w 1148"/>
                <a:gd name="T49" fmla="*/ 44 h 5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48"/>
                <a:gd name="T76" fmla="*/ 0 h 546"/>
                <a:gd name="T77" fmla="*/ 1148 w 1148"/>
                <a:gd name="T78" fmla="*/ 546 h 54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48" h="546">
                  <a:moveTo>
                    <a:pt x="88" y="44"/>
                  </a:moveTo>
                  <a:lnTo>
                    <a:pt x="0" y="74"/>
                  </a:lnTo>
                  <a:lnTo>
                    <a:pt x="15" y="207"/>
                  </a:lnTo>
                  <a:lnTo>
                    <a:pt x="59" y="369"/>
                  </a:lnTo>
                  <a:lnTo>
                    <a:pt x="177" y="473"/>
                  </a:lnTo>
                  <a:lnTo>
                    <a:pt x="309" y="546"/>
                  </a:lnTo>
                  <a:lnTo>
                    <a:pt x="530" y="532"/>
                  </a:lnTo>
                  <a:lnTo>
                    <a:pt x="765" y="502"/>
                  </a:lnTo>
                  <a:lnTo>
                    <a:pt x="942" y="458"/>
                  </a:lnTo>
                  <a:lnTo>
                    <a:pt x="1089" y="399"/>
                  </a:lnTo>
                  <a:lnTo>
                    <a:pt x="1133" y="325"/>
                  </a:lnTo>
                  <a:lnTo>
                    <a:pt x="1148" y="251"/>
                  </a:lnTo>
                  <a:lnTo>
                    <a:pt x="1148" y="162"/>
                  </a:lnTo>
                  <a:lnTo>
                    <a:pt x="1148" y="89"/>
                  </a:lnTo>
                  <a:lnTo>
                    <a:pt x="1118" y="30"/>
                  </a:lnTo>
                  <a:lnTo>
                    <a:pt x="1059" y="0"/>
                  </a:lnTo>
                  <a:lnTo>
                    <a:pt x="942" y="15"/>
                  </a:lnTo>
                  <a:lnTo>
                    <a:pt x="809" y="44"/>
                  </a:lnTo>
                  <a:lnTo>
                    <a:pt x="662" y="30"/>
                  </a:lnTo>
                  <a:lnTo>
                    <a:pt x="530" y="15"/>
                  </a:lnTo>
                  <a:lnTo>
                    <a:pt x="383" y="15"/>
                  </a:lnTo>
                  <a:lnTo>
                    <a:pt x="236" y="15"/>
                  </a:lnTo>
                  <a:lnTo>
                    <a:pt x="206" y="30"/>
                  </a:lnTo>
                  <a:lnTo>
                    <a:pt x="177" y="44"/>
                  </a:lnTo>
                  <a:lnTo>
                    <a:pt x="88" y="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624138" name="Rectangle 74"/>
            <p:cNvSpPr>
              <a:spLocks noChangeArrowheads="1"/>
            </p:cNvSpPr>
            <p:nvPr/>
          </p:nvSpPr>
          <p:spPr bwMode="auto">
            <a:xfrm>
              <a:off x="2758" y="3180"/>
              <a:ext cx="754" cy="160"/>
            </a:xfrm>
            <a:prstGeom prst="rect">
              <a:avLst/>
            </a:prstGeom>
            <a:noFill/>
            <a:ln w="9525">
              <a:noFill/>
              <a:miter lim="800000"/>
              <a:headEnd/>
              <a:tailEnd/>
            </a:ln>
          </p:spPr>
          <p:txBody>
            <a:bodyPr wrap="none" lIns="0" tIns="0" rIns="0" bIns="0">
              <a:spAutoFit/>
            </a:bodyPr>
            <a:lstStyle/>
            <a:p>
              <a:pPr>
                <a:defRPr/>
              </a:pPr>
              <a:r>
                <a:rPr kumimoji="0" lang="en-US" sz="1300" b="1">
                  <a:solidFill>
                    <a:schemeClr val="bg1"/>
                  </a:solidFill>
                  <a:latin typeface="Arial" charset="0"/>
                </a:rPr>
                <a:t>Real</a:t>
              </a:r>
              <a:r>
                <a:rPr kumimoji="0" lang="en-US" sz="1300" b="1">
                  <a:solidFill>
                    <a:srgbClr val="000000"/>
                  </a:solidFill>
                  <a:latin typeface="Arial" charset="0"/>
                </a:rPr>
                <a:t> </a:t>
              </a:r>
              <a:r>
                <a:rPr kumimoji="0" lang="en-US" sz="1300" b="1">
                  <a:solidFill>
                    <a:schemeClr val="bg1"/>
                  </a:solidFill>
                  <a:latin typeface="Arial" charset="0"/>
                </a:rPr>
                <a:t>World</a:t>
              </a:r>
              <a:endParaRPr kumimoji="0" lang="en-US" sz="1600" i="1">
                <a:solidFill>
                  <a:schemeClr val="bg1"/>
                </a:solidFill>
                <a:effectLst>
                  <a:outerShdw blurRad="38100" dist="38100" dir="2700000" algn="tl">
                    <a:srgbClr val="C0C0C0"/>
                  </a:outerShdw>
                </a:effectLst>
                <a:latin typeface="Arial" charset="0"/>
              </a:endParaRPr>
            </a:p>
          </p:txBody>
        </p:sp>
        <p:sp>
          <p:nvSpPr>
            <p:cNvPr id="1624139" name="Rectangle 75"/>
            <p:cNvSpPr>
              <a:spLocks noChangeArrowheads="1"/>
            </p:cNvSpPr>
            <p:nvPr/>
          </p:nvSpPr>
          <p:spPr bwMode="auto">
            <a:xfrm>
              <a:off x="2698" y="3326"/>
              <a:ext cx="883" cy="160"/>
            </a:xfrm>
            <a:prstGeom prst="rect">
              <a:avLst/>
            </a:prstGeom>
            <a:noFill/>
            <a:ln w="9525">
              <a:noFill/>
              <a:miter lim="800000"/>
              <a:headEnd/>
              <a:tailEnd/>
            </a:ln>
          </p:spPr>
          <p:txBody>
            <a:bodyPr wrap="none" lIns="0" tIns="0" rIns="0" bIns="0">
              <a:spAutoFit/>
            </a:bodyPr>
            <a:lstStyle/>
            <a:p>
              <a:pPr>
                <a:defRPr/>
              </a:pPr>
              <a:r>
                <a:rPr kumimoji="0" lang="en-US" sz="1300" b="1">
                  <a:solidFill>
                    <a:schemeClr val="bg1"/>
                  </a:solidFill>
                  <a:latin typeface="Arial" charset="0"/>
                </a:rPr>
                <a:t>Environment</a:t>
              </a:r>
              <a:endParaRPr kumimoji="0" lang="en-US" sz="1600" i="1">
                <a:solidFill>
                  <a:schemeClr val="bg1"/>
                </a:solidFill>
                <a:effectLst>
                  <a:outerShdw blurRad="38100" dist="38100" dir="2700000" algn="tl">
                    <a:srgbClr val="C0C0C0"/>
                  </a:outerShdw>
                </a:effectLst>
                <a:latin typeface="Arial" charset="0"/>
              </a:endParaRPr>
            </a:p>
          </p:txBody>
        </p:sp>
        <p:sp>
          <p:nvSpPr>
            <p:cNvPr id="1624140" name="Rectangle 76"/>
            <p:cNvSpPr>
              <a:spLocks noChangeArrowheads="1"/>
            </p:cNvSpPr>
            <p:nvPr/>
          </p:nvSpPr>
          <p:spPr bwMode="auto">
            <a:xfrm>
              <a:off x="1213" y="2175"/>
              <a:ext cx="892" cy="171"/>
            </a:xfrm>
            <a:prstGeom prst="rect">
              <a:avLst/>
            </a:prstGeom>
            <a:noFill/>
            <a:ln w="9525">
              <a:noFill/>
              <a:miter lim="800000"/>
              <a:headEnd/>
              <a:tailEnd/>
            </a:ln>
          </p:spPr>
          <p:txBody>
            <a:bodyPr wrap="none" lIns="0" tIns="0" rIns="0" bIns="0">
              <a:spAutoFit/>
            </a:bodyPr>
            <a:lstStyle/>
            <a:p>
              <a:pPr>
                <a:defRPr/>
              </a:pPr>
              <a:r>
                <a:rPr kumimoji="0" lang="en-US" b="1">
                  <a:solidFill>
                    <a:srgbClr val="000000"/>
                  </a:solidFill>
                  <a:latin typeface="Arial" charset="0"/>
                </a:rPr>
                <a:t>Localization</a:t>
              </a:r>
              <a:endParaRPr kumimoji="0" lang="en-US" sz="1600" i="1">
                <a:solidFill>
                  <a:srgbClr val="3C0023"/>
                </a:solidFill>
                <a:effectLst>
                  <a:outerShdw blurRad="38100" dist="38100" dir="2700000" algn="tl">
                    <a:srgbClr val="C0C0C0"/>
                  </a:outerShdw>
                </a:effectLst>
                <a:latin typeface="Arial" charset="0"/>
              </a:endParaRPr>
            </a:p>
          </p:txBody>
        </p:sp>
        <p:sp>
          <p:nvSpPr>
            <p:cNvPr id="56344" name="Line 77"/>
            <p:cNvSpPr>
              <a:spLocks noChangeShapeType="1"/>
            </p:cNvSpPr>
            <p:nvPr/>
          </p:nvSpPr>
          <p:spPr bwMode="auto">
            <a:xfrm flipH="1">
              <a:off x="3696" y="3360"/>
              <a:ext cx="28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56345" name="Line 78"/>
            <p:cNvSpPr>
              <a:spLocks noChangeShapeType="1"/>
            </p:cNvSpPr>
            <p:nvPr/>
          </p:nvSpPr>
          <p:spPr bwMode="auto">
            <a:xfrm flipH="1">
              <a:off x="2304" y="3360"/>
              <a:ext cx="28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56346" name="Line 79"/>
            <p:cNvSpPr>
              <a:spLocks noChangeShapeType="1"/>
            </p:cNvSpPr>
            <p:nvPr/>
          </p:nvSpPr>
          <p:spPr bwMode="auto">
            <a:xfrm>
              <a:off x="4608" y="2592"/>
              <a:ext cx="0" cy="52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624144" name="Rectangle 80"/>
            <p:cNvSpPr>
              <a:spLocks noChangeArrowheads="1"/>
            </p:cNvSpPr>
            <p:nvPr/>
          </p:nvSpPr>
          <p:spPr bwMode="auto">
            <a:xfrm>
              <a:off x="4464" y="2720"/>
              <a:ext cx="251" cy="137"/>
            </a:xfrm>
            <a:prstGeom prst="rect">
              <a:avLst/>
            </a:prstGeom>
            <a:solidFill>
              <a:schemeClr val="bg1"/>
            </a:solidFill>
            <a:ln w="9525">
              <a:noFill/>
              <a:miter lim="800000"/>
              <a:headEnd/>
              <a:tailEnd/>
            </a:ln>
          </p:spPr>
          <p:txBody>
            <a:bodyPr wrap="none" lIns="0" tIns="0" rIns="0" bIns="0">
              <a:spAutoFit/>
            </a:bodyPr>
            <a:lstStyle/>
            <a:p>
              <a:pPr>
                <a:defRPr/>
              </a:pPr>
              <a:r>
                <a:rPr kumimoji="0" lang="en-US" sz="1100">
                  <a:solidFill>
                    <a:srgbClr val="000000"/>
                  </a:solidFill>
                  <a:latin typeface="Arial" charset="0"/>
                </a:rPr>
                <a:t>Path</a:t>
              </a:r>
              <a:endParaRPr kumimoji="0" lang="en-US" sz="1600" i="1">
                <a:solidFill>
                  <a:srgbClr val="3C0023"/>
                </a:solidFill>
                <a:effectLst>
                  <a:outerShdw blurRad="38100" dist="38100" dir="2700000" algn="tl">
                    <a:srgbClr val="C0C0C0"/>
                  </a:outerShdw>
                </a:effectLst>
                <a:latin typeface="Arial" charset="0"/>
              </a:endParaRPr>
            </a:p>
          </p:txBody>
        </p:sp>
        <p:sp>
          <p:nvSpPr>
            <p:cNvPr id="56348" name="Line 81"/>
            <p:cNvSpPr>
              <a:spLocks noChangeShapeType="1"/>
            </p:cNvSpPr>
            <p:nvPr/>
          </p:nvSpPr>
          <p:spPr bwMode="auto">
            <a:xfrm>
              <a:off x="1680" y="2574"/>
              <a:ext cx="0" cy="52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GB"/>
            </a:p>
          </p:txBody>
        </p:sp>
        <p:sp>
          <p:nvSpPr>
            <p:cNvPr id="1624146" name="Rectangle 82"/>
            <p:cNvSpPr>
              <a:spLocks noChangeArrowheads="1"/>
            </p:cNvSpPr>
            <p:nvPr/>
          </p:nvSpPr>
          <p:spPr bwMode="auto">
            <a:xfrm>
              <a:off x="1139" y="2692"/>
              <a:ext cx="1049" cy="137"/>
            </a:xfrm>
            <a:prstGeom prst="rect">
              <a:avLst/>
            </a:prstGeom>
            <a:solidFill>
              <a:schemeClr val="bg1"/>
            </a:solidFill>
            <a:ln w="9525">
              <a:noFill/>
              <a:miter lim="800000"/>
              <a:headEnd/>
              <a:tailEnd/>
            </a:ln>
          </p:spPr>
          <p:txBody>
            <a:bodyPr wrap="none" lIns="0" tIns="0" rIns="0" bIns="0">
              <a:spAutoFit/>
            </a:bodyPr>
            <a:lstStyle/>
            <a:p>
              <a:pPr>
                <a:defRPr/>
              </a:pPr>
              <a:r>
                <a:rPr kumimoji="0" lang="en-US" sz="1100">
                  <a:solidFill>
                    <a:srgbClr val="000000"/>
                  </a:solidFill>
                  <a:latin typeface="Arial" charset="0"/>
                </a:rPr>
                <a:t>Environment Model</a:t>
              </a:r>
              <a:endParaRPr kumimoji="0" lang="en-US" sz="1600" i="1">
                <a:solidFill>
                  <a:srgbClr val="3C0023"/>
                </a:solidFill>
                <a:effectLst>
                  <a:outerShdw blurRad="38100" dist="38100" dir="2700000" algn="tl">
                    <a:srgbClr val="C0C0C0"/>
                  </a:outerShdw>
                </a:effectLst>
                <a:latin typeface="Arial" charset="0"/>
              </a:endParaRPr>
            </a:p>
          </p:txBody>
        </p:sp>
        <p:sp>
          <p:nvSpPr>
            <p:cNvPr id="1624147" name="Rectangle 83"/>
            <p:cNvSpPr>
              <a:spLocks noChangeArrowheads="1"/>
            </p:cNvSpPr>
            <p:nvPr/>
          </p:nvSpPr>
          <p:spPr bwMode="auto">
            <a:xfrm>
              <a:off x="1404" y="2825"/>
              <a:ext cx="563" cy="137"/>
            </a:xfrm>
            <a:prstGeom prst="rect">
              <a:avLst/>
            </a:prstGeom>
            <a:solidFill>
              <a:schemeClr val="bg1"/>
            </a:solidFill>
            <a:ln w="9525">
              <a:noFill/>
              <a:miter lim="800000"/>
              <a:headEnd/>
              <a:tailEnd/>
            </a:ln>
          </p:spPr>
          <p:txBody>
            <a:bodyPr wrap="none" lIns="0" tIns="0" rIns="0" bIns="0">
              <a:spAutoFit/>
            </a:bodyPr>
            <a:lstStyle/>
            <a:p>
              <a:pPr>
                <a:defRPr/>
              </a:pPr>
              <a:r>
                <a:rPr kumimoji="0" lang="en-US" sz="1100">
                  <a:solidFill>
                    <a:srgbClr val="000000"/>
                  </a:solidFill>
                  <a:latin typeface="Arial" charset="0"/>
                </a:rPr>
                <a:t>Local Map</a:t>
              </a:r>
              <a:endParaRPr kumimoji="0" lang="en-US" sz="1600" i="1">
                <a:solidFill>
                  <a:srgbClr val="3C0023"/>
                </a:solidFill>
                <a:effectLst>
                  <a:outerShdw blurRad="38100" dist="38100" dir="2700000" algn="tl">
                    <a:srgbClr val="C0C0C0"/>
                  </a:outerShdw>
                </a:effectLst>
                <a:latin typeface="Arial" charset="0"/>
              </a:endParaRPr>
            </a:p>
          </p:txBody>
        </p:sp>
      </p:gr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t>3 - Mobile Robot Kinematics</a:t>
            </a:r>
          </a:p>
        </p:txBody>
      </p:sp>
      <p:sp>
        <p:nvSpPr>
          <p:cNvPr id="5" name="Slide Number Placeholder 4"/>
          <p:cNvSpPr>
            <a:spLocks noGrp="1"/>
          </p:cNvSpPr>
          <p:nvPr>
            <p:ph type="sldNum" sz="quarter" idx="11"/>
          </p:nvPr>
        </p:nvSpPr>
        <p:spPr/>
        <p:txBody>
          <a:bodyPr/>
          <a:lstStyle/>
          <a:p>
            <a:pPr>
              <a:defRPr/>
            </a:pPr>
            <a:r>
              <a:rPr lang="en-US"/>
              <a:t>3</a:t>
            </a:r>
          </a:p>
          <a:p>
            <a:pPr eaLnBrk="1" hangingPunct="1">
              <a:defRPr/>
            </a:pPr>
            <a:fld id="{A2345AF5-A7B1-4342-9C32-AF2607019649}" type="slidenum">
              <a:rPr lang="en-US" sz="2000" b="1"/>
              <a:pPr eaLnBrk="1" hangingPunct="1">
                <a:defRPr/>
              </a:pPr>
              <a:t>42</a:t>
            </a:fld>
            <a:endParaRPr lang="en-US" sz="2000" b="1"/>
          </a:p>
        </p:txBody>
      </p:sp>
      <p:sp>
        <p:nvSpPr>
          <p:cNvPr id="57348" name="Rectangle 2"/>
          <p:cNvSpPr>
            <a:spLocks noGrp="1" noChangeArrowheads="1"/>
          </p:cNvSpPr>
          <p:nvPr>
            <p:ph type="title"/>
          </p:nvPr>
        </p:nvSpPr>
        <p:spPr/>
        <p:txBody>
          <a:bodyPr/>
          <a:lstStyle/>
          <a:p>
            <a:pPr indent="0"/>
            <a:r>
              <a:rPr lang="en-US" altLang="nl-NL" smtClean="0"/>
              <a:t>Motion Control (kinematic control)</a:t>
            </a:r>
          </a:p>
        </p:txBody>
      </p:sp>
      <p:sp>
        <p:nvSpPr>
          <p:cNvPr id="57349" name="Rectangle 3"/>
          <p:cNvSpPr>
            <a:spLocks noGrp="1" noChangeArrowheads="1"/>
          </p:cNvSpPr>
          <p:nvPr>
            <p:ph type="body" idx="1"/>
          </p:nvPr>
        </p:nvSpPr>
        <p:spPr/>
        <p:txBody>
          <a:bodyPr/>
          <a:lstStyle/>
          <a:p>
            <a:endParaRPr lang="en-US" altLang="nl-NL" smtClean="0"/>
          </a:p>
          <a:p>
            <a:r>
              <a:rPr lang="en-US" altLang="nl-NL" smtClean="0"/>
              <a:t>The objective of a kinematic controller is to follow a trajectory described by its position and/or velocity profiles as function of time.</a:t>
            </a:r>
          </a:p>
          <a:p>
            <a:endParaRPr lang="en-US" altLang="nl-NL" smtClean="0"/>
          </a:p>
          <a:p>
            <a:r>
              <a:rPr lang="en-US" altLang="nl-NL" smtClean="0"/>
              <a:t>Motion control is not straight forward because mobile robots are typically non-holonomic systems.</a:t>
            </a:r>
          </a:p>
          <a:p>
            <a:endParaRPr lang="en-US" altLang="nl-NL" smtClean="0"/>
          </a:p>
          <a:p>
            <a:r>
              <a:rPr lang="en-US" altLang="nl-NL" smtClean="0"/>
              <a:t>However, it has been studied by various research groups and some adequate solutions for (kinematic) motion control of a mobile robot system are available.</a:t>
            </a:r>
          </a:p>
          <a:p>
            <a:endParaRPr lang="en-US" altLang="nl-NL" smtClean="0"/>
          </a:p>
          <a:p>
            <a:r>
              <a:rPr lang="en-US" altLang="nl-NL" smtClean="0"/>
              <a:t>Most controllers are not considering the dynamics of the system</a:t>
            </a: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Footer Placeholder 3"/>
          <p:cNvSpPr>
            <a:spLocks noGrp="1"/>
          </p:cNvSpPr>
          <p:nvPr>
            <p:ph type="ftr" sz="quarter" idx="10"/>
          </p:nvPr>
        </p:nvSpPr>
        <p:spPr/>
        <p:txBody>
          <a:bodyPr/>
          <a:lstStyle/>
          <a:p>
            <a:pPr>
              <a:defRPr/>
            </a:pPr>
            <a:r>
              <a:rPr lang="en-US"/>
              <a:t>3 - Mobile Robot Kinematics</a:t>
            </a:r>
          </a:p>
        </p:txBody>
      </p:sp>
      <p:sp>
        <p:nvSpPr>
          <p:cNvPr id="11" name="Slide Number Placeholder 4"/>
          <p:cNvSpPr>
            <a:spLocks noGrp="1"/>
          </p:cNvSpPr>
          <p:nvPr>
            <p:ph type="sldNum" sz="quarter" idx="11"/>
          </p:nvPr>
        </p:nvSpPr>
        <p:spPr/>
        <p:txBody>
          <a:bodyPr/>
          <a:lstStyle/>
          <a:p>
            <a:pPr>
              <a:defRPr/>
            </a:pPr>
            <a:r>
              <a:rPr lang="en-US"/>
              <a:t>3</a:t>
            </a:r>
          </a:p>
          <a:p>
            <a:pPr eaLnBrk="1" hangingPunct="1">
              <a:defRPr/>
            </a:pPr>
            <a:fld id="{3BA863BD-E927-4BC3-96F4-C866F72A90E5}" type="slidenum">
              <a:rPr lang="en-US" sz="2000" b="1"/>
              <a:pPr eaLnBrk="1" hangingPunct="1">
                <a:defRPr/>
              </a:pPr>
              <a:t>43</a:t>
            </a:fld>
            <a:endParaRPr lang="en-US" sz="2000" b="1"/>
          </a:p>
        </p:txBody>
      </p:sp>
      <p:sp>
        <p:nvSpPr>
          <p:cNvPr id="58372" name="Rectangle 11"/>
          <p:cNvSpPr>
            <a:spLocks noGrp="1" noChangeArrowheads="1"/>
          </p:cNvSpPr>
          <p:nvPr>
            <p:ph type="title"/>
          </p:nvPr>
        </p:nvSpPr>
        <p:spPr/>
        <p:txBody>
          <a:bodyPr/>
          <a:lstStyle/>
          <a:p>
            <a:pPr indent="0"/>
            <a:r>
              <a:rPr lang="en-US" altLang="nl-NL" smtClean="0"/>
              <a:t>Motion Control: Open Loop Control</a:t>
            </a:r>
          </a:p>
        </p:txBody>
      </p:sp>
      <p:sp>
        <p:nvSpPr>
          <p:cNvPr id="58373" name="Rectangle 12"/>
          <p:cNvSpPr>
            <a:spLocks noGrp="1" noChangeArrowheads="1"/>
          </p:cNvSpPr>
          <p:nvPr>
            <p:ph type="body" idx="1"/>
          </p:nvPr>
        </p:nvSpPr>
        <p:spPr>
          <a:xfrm>
            <a:off x="395288" y="1019175"/>
            <a:ext cx="5184775" cy="5649913"/>
          </a:xfrm>
        </p:spPr>
        <p:txBody>
          <a:bodyPr/>
          <a:lstStyle/>
          <a:p>
            <a:r>
              <a:rPr lang="en-US" altLang="nl-NL" smtClean="0"/>
              <a:t>trajectory (path) divided in motion segments of clearly defined shape:</a:t>
            </a:r>
          </a:p>
          <a:p>
            <a:pPr lvl="1"/>
            <a:r>
              <a:rPr lang="en-US" altLang="nl-NL" smtClean="0"/>
              <a:t>straight lines and segments of a circle. </a:t>
            </a:r>
          </a:p>
          <a:p>
            <a:r>
              <a:rPr lang="en-US" altLang="nl-NL" smtClean="0"/>
              <a:t>control problem:</a:t>
            </a:r>
          </a:p>
          <a:p>
            <a:pPr lvl="1"/>
            <a:r>
              <a:rPr lang="en-US" altLang="nl-NL" smtClean="0"/>
              <a:t>pre-compute a smooth trajectory </a:t>
            </a:r>
            <a:br>
              <a:rPr lang="en-US" altLang="nl-NL" smtClean="0"/>
            </a:br>
            <a:r>
              <a:rPr lang="en-US" altLang="nl-NL" smtClean="0"/>
              <a:t>based on line and circle segments </a:t>
            </a:r>
          </a:p>
          <a:p>
            <a:r>
              <a:rPr lang="en-US" altLang="nl-NL" smtClean="0"/>
              <a:t>Disadvantages:</a:t>
            </a:r>
          </a:p>
          <a:p>
            <a:pPr lvl="1"/>
            <a:r>
              <a:rPr lang="en-US" altLang="nl-NL" smtClean="0"/>
              <a:t>It is not at all an easy task to pre-compute </a:t>
            </a:r>
            <a:br>
              <a:rPr lang="en-US" altLang="nl-NL" smtClean="0"/>
            </a:br>
            <a:r>
              <a:rPr lang="en-US" altLang="nl-NL" smtClean="0"/>
              <a:t>a feasible trajectory </a:t>
            </a:r>
          </a:p>
          <a:p>
            <a:pPr lvl="1"/>
            <a:r>
              <a:rPr lang="en-US" altLang="nl-NL" smtClean="0"/>
              <a:t>limitations and constraints of the robots </a:t>
            </a:r>
            <a:br>
              <a:rPr lang="en-US" altLang="nl-NL" smtClean="0"/>
            </a:br>
            <a:r>
              <a:rPr lang="en-US" altLang="nl-NL" smtClean="0"/>
              <a:t>velocities and accelerations</a:t>
            </a:r>
          </a:p>
          <a:p>
            <a:pPr lvl="1"/>
            <a:r>
              <a:rPr lang="en-US" altLang="nl-NL" smtClean="0"/>
              <a:t>does not adapt or correct the trajectory if dynamical changes of the environment occur.</a:t>
            </a:r>
          </a:p>
          <a:p>
            <a:pPr lvl="1"/>
            <a:r>
              <a:rPr lang="en-US" altLang="nl-NL" smtClean="0"/>
              <a:t>The resulting trajectories are usually not smooth</a:t>
            </a:r>
          </a:p>
        </p:txBody>
      </p:sp>
      <p:pic>
        <p:nvPicPr>
          <p:cNvPr id="5837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7388" y="1752600"/>
            <a:ext cx="3059112"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 name="Group 6"/>
          <p:cNvGrpSpPr>
            <a:grpSpLocks/>
          </p:cNvGrpSpPr>
          <p:nvPr/>
        </p:nvGrpSpPr>
        <p:grpSpPr bwMode="auto">
          <a:xfrm>
            <a:off x="6565900" y="3213100"/>
            <a:ext cx="1927225" cy="1584325"/>
            <a:chOff x="4481" y="2024"/>
            <a:chExt cx="1315" cy="998"/>
          </a:xfrm>
        </p:grpSpPr>
        <p:sp>
          <p:nvSpPr>
            <p:cNvPr id="58376" name="Oval 7"/>
            <p:cNvSpPr>
              <a:spLocks noChangeArrowheads="1"/>
            </p:cNvSpPr>
            <p:nvPr/>
          </p:nvSpPr>
          <p:spPr bwMode="auto">
            <a:xfrm>
              <a:off x="4617" y="2704"/>
              <a:ext cx="136" cy="136"/>
            </a:xfrm>
            <a:prstGeom prst="ellipse">
              <a:avLst/>
            </a:prstGeom>
            <a:solidFill>
              <a:srgbClr val="64AA64">
                <a:alpha val="49019"/>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58377" name="Oval 8"/>
            <p:cNvSpPr>
              <a:spLocks noChangeArrowheads="1"/>
            </p:cNvSpPr>
            <p:nvPr/>
          </p:nvSpPr>
          <p:spPr bwMode="auto">
            <a:xfrm>
              <a:off x="5479" y="2341"/>
              <a:ext cx="136" cy="136"/>
            </a:xfrm>
            <a:prstGeom prst="ellipse">
              <a:avLst/>
            </a:prstGeom>
            <a:solidFill>
              <a:srgbClr val="64AA64">
                <a:alpha val="49019"/>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58378" name="Oval 9"/>
            <p:cNvSpPr>
              <a:spLocks noChangeArrowheads="1"/>
            </p:cNvSpPr>
            <p:nvPr/>
          </p:nvSpPr>
          <p:spPr bwMode="auto">
            <a:xfrm>
              <a:off x="5660" y="2024"/>
              <a:ext cx="136" cy="136"/>
            </a:xfrm>
            <a:prstGeom prst="ellipse">
              <a:avLst/>
            </a:prstGeom>
            <a:solidFill>
              <a:srgbClr val="64AA64">
                <a:alpha val="49019"/>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58379" name="Oval 10"/>
            <p:cNvSpPr>
              <a:spLocks noChangeArrowheads="1"/>
            </p:cNvSpPr>
            <p:nvPr/>
          </p:nvSpPr>
          <p:spPr bwMode="auto">
            <a:xfrm>
              <a:off x="4481" y="2886"/>
              <a:ext cx="136" cy="136"/>
            </a:xfrm>
            <a:prstGeom prst="ellipse">
              <a:avLst/>
            </a:prstGeom>
            <a:solidFill>
              <a:srgbClr val="64AA64">
                <a:alpha val="49019"/>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a:spLocks noGrp="1"/>
          </p:cNvSpPr>
          <p:nvPr>
            <p:ph type="ftr" sz="quarter" idx="10"/>
          </p:nvPr>
        </p:nvSpPr>
        <p:spPr/>
        <p:txBody>
          <a:bodyPr/>
          <a:lstStyle/>
          <a:p>
            <a:pPr>
              <a:defRPr/>
            </a:pPr>
            <a:r>
              <a:rPr lang="en-US"/>
              <a:t>3 - Mobile Robot Kinematics</a:t>
            </a:r>
          </a:p>
        </p:txBody>
      </p:sp>
      <p:sp>
        <p:nvSpPr>
          <p:cNvPr id="9" name="Slide Number Placeholder 4"/>
          <p:cNvSpPr>
            <a:spLocks noGrp="1"/>
          </p:cNvSpPr>
          <p:nvPr>
            <p:ph type="sldNum" sz="quarter" idx="11"/>
          </p:nvPr>
        </p:nvSpPr>
        <p:spPr/>
        <p:txBody>
          <a:bodyPr/>
          <a:lstStyle/>
          <a:p>
            <a:pPr>
              <a:defRPr/>
            </a:pPr>
            <a:r>
              <a:rPr lang="en-US"/>
              <a:t>3</a:t>
            </a:r>
          </a:p>
          <a:p>
            <a:pPr eaLnBrk="1" hangingPunct="1">
              <a:defRPr/>
            </a:pPr>
            <a:fld id="{57D3F6D8-2753-4288-9F56-C8D701D32C56}" type="slidenum">
              <a:rPr lang="en-US" sz="2000" b="1"/>
              <a:pPr eaLnBrk="1" hangingPunct="1">
                <a:defRPr/>
              </a:pPr>
              <a:t>44</a:t>
            </a:fld>
            <a:endParaRPr lang="en-US" sz="2000" b="1"/>
          </a:p>
        </p:txBody>
      </p:sp>
      <p:pic>
        <p:nvPicPr>
          <p:cNvPr id="593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88" y="2057400"/>
            <a:ext cx="4848225"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9397" name="Rectangle 3"/>
          <p:cNvSpPr>
            <a:spLocks noGrp="1" noChangeArrowheads="1"/>
          </p:cNvSpPr>
          <p:nvPr>
            <p:ph type="title"/>
          </p:nvPr>
        </p:nvSpPr>
        <p:spPr/>
        <p:txBody>
          <a:bodyPr/>
          <a:lstStyle/>
          <a:p>
            <a:pPr indent="0"/>
            <a:r>
              <a:rPr lang="en-US" altLang="nl-NL" smtClean="0"/>
              <a:t>Motion Control: Feedback Control,</a:t>
            </a:r>
            <a:r>
              <a:rPr lang="en-US" altLang="nl-NL" sz="1800" smtClean="0"/>
              <a:t> </a:t>
            </a:r>
            <a:r>
              <a:rPr lang="en-US" altLang="nl-NL" smtClean="0"/>
              <a:t>Problem Statement</a:t>
            </a:r>
          </a:p>
        </p:txBody>
      </p:sp>
      <p:sp>
        <p:nvSpPr>
          <p:cNvPr id="59398" name="Rectangle 4"/>
          <p:cNvSpPr>
            <a:spLocks noGrp="1" noChangeArrowheads="1"/>
          </p:cNvSpPr>
          <p:nvPr>
            <p:ph type="body" idx="1"/>
          </p:nvPr>
        </p:nvSpPr>
        <p:spPr>
          <a:xfrm>
            <a:off x="5235575" y="1101725"/>
            <a:ext cx="3538538" cy="5318125"/>
          </a:xfrm>
        </p:spPr>
        <p:txBody>
          <a:bodyPr/>
          <a:lstStyle/>
          <a:p>
            <a:r>
              <a:rPr lang="en-US" altLang="nl-NL" smtClean="0"/>
              <a:t>Find a control matrix </a:t>
            </a:r>
            <a:r>
              <a:rPr lang="en-US" altLang="nl-NL" i="1" smtClean="0"/>
              <a:t>K</a:t>
            </a:r>
            <a:r>
              <a:rPr lang="en-US" altLang="nl-NL" smtClean="0"/>
              <a:t>, if exists</a:t>
            </a:r>
            <a:br>
              <a:rPr lang="en-US" altLang="nl-NL" smtClean="0"/>
            </a:br>
            <a:r>
              <a:rPr lang="en-US" altLang="nl-NL" smtClean="0"/>
              <a:t/>
            </a:r>
            <a:br>
              <a:rPr lang="en-US" altLang="nl-NL" smtClean="0"/>
            </a:br>
            <a:r>
              <a:rPr lang="en-US" altLang="nl-NL" smtClean="0"/>
              <a:t/>
            </a:r>
            <a:br>
              <a:rPr lang="en-US" altLang="nl-NL" smtClean="0"/>
            </a:br>
            <a:r>
              <a:rPr lang="en-US" altLang="nl-NL" smtClean="0"/>
              <a:t/>
            </a:r>
            <a:br>
              <a:rPr lang="en-US" altLang="nl-NL" smtClean="0"/>
            </a:br>
            <a:r>
              <a:rPr lang="en-US" altLang="nl-NL" smtClean="0"/>
              <a:t>	       with </a:t>
            </a:r>
            <a:r>
              <a:rPr lang="en-US" altLang="nl-NL" i="1" smtClean="0"/>
              <a:t>k</a:t>
            </a:r>
            <a:r>
              <a:rPr lang="en-US" altLang="nl-NL" i="1" baseline="-25000" smtClean="0"/>
              <a:t>ij</a:t>
            </a:r>
            <a:r>
              <a:rPr lang="en-US" altLang="nl-NL" smtClean="0"/>
              <a:t>=</a:t>
            </a:r>
            <a:r>
              <a:rPr lang="en-US" altLang="nl-NL" i="1" smtClean="0"/>
              <a:t>k(t,e)</a:t>
            </a:r>
            <a:endParaRPr lang="en-US" altLang="nl-NL" smtClean="0"/>
          </a:p>
          <a:p>
            <a:r>
              <a:rPr lang="en-US" altLang="nl-NL" smtClean="0"/>
              <a:t>such that the control of </a:t>
            </a:r>
            <a:r>
              <a:rPr lang="en-US" altLang="nl-NL" i="1" smtClean="0"/>
              <a:t>v(t)</a:t>
            </a:r>
            <a:r>
              <a:rPr lang="en-US" altLang="nl-NL" smtClean="0"/>
              <a:t> and </a:t>
            </a:r>
            <a:r>
              <a:rPr lang="en-US" altLang="nl-NL" i="1" smtClean="0">
                <a:latin typeface="Symbol" pitchFamily="18" charset="2"/>
              </a:rPr>
              <a:t>w</a:t>
            </a:r>
            <a:r>
              <a:rPr lang="en-US" altLang="nl-NL" i="1" smtClean="0"/>
              <a:t>(t)</a:t>
            </a:r>
          </a:p>
          <a:p>
            <a:endParaRPr lang="en-US" altLang="nl-NL" i="1" smtClean="0"/>
          </a:p>
          <a:p>
            <a:endParaRPr lang="en-US" altLang="nl-NL" smtClean="0"/>
          </a:p>
          <a:p>
            <a:endParaRPr lang="en-US" altLang="nl-NL" smtClean="0"/>
          </a:p>
          <a:p>
            <a:endParaRPr lang="en-US" altLang="nl-NL" smtClean="0"/>
          </a:p>
          <a:p>
            <a:r>
              <a:rPr lang="en-US" altLang="nl-NL" smtClean="0"/>
              <a:t>drives the error e to zero.</a:t>
            </a:r>
          </a:p>
        </p:txBody>
      </p:sp>
      <p:graphicFrame>
        <p:nvGraphicFramePr>
          <p:cNvPr id="59399" name="Object 5"/>
          <p:cNvGraphicFramePr>
            <a:graphicFrameLocks noChangeAspect="1"/>
          </p:cNvGraphicFramePr>
          <p:nvPr/>
        </p:nvGraphicFramePr>
        <p:xfrm>
          <a:off x="5767388" y="1773238"/>
          <a:ext cx="2185987" cy="895350"/>
        </p:xfrm>
        <a:graphic>
          <a:graphicData uri="http://schemas.openxmlformats.org/presentationml/2006/ole">
            <mc:AlternateContent xmlns:mc="http://schemas.openxmlformats.org/markup-compatibility/2006">
              <mc:Choice xmlns:v="urn:schemas-microsoft-com:vml" Requires="v">
                <p:oleObj spid="_x0000_s59414" name="Equation" r:id="rId4" imgW="1269449" imgH="482391" progId="Equation.3">
                  <p:embed/>
                </p:oleObj>
              </mc:Choice>
              <mc:Fallback>
                <p:oleObj name="Equation" r:id="rId4" imgW="1269449" imgH="482391"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7388" y="1773238"/>
                        <a:ext cx="2185987"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0" name="Object 6"/>
          <p:cNvGraphicFramePr>
            <a:graphicFrameLocks noChangeAspect="1"/>
          </p:cNvGraphicFramePr>
          <p:nvPr/>
        </p:nvGraphicFramePr>
        <p:xfrm>
          <a:off x="5697538" y="3573463"/>
          <a:ext cx="2511425" cy="1370012"/>
        </p:xfrm>
        <a:graphic>
          <a:graphicData uri="http://schemas.openxmlformats.org/presentationml/2006/ole">
            <mc:AlternateContent xmlns:mc="http://schemas.openxmlformats.org/markup-compatibility/2006">
              <mc:Choice xmlns:v="urn:schemas-microsoft-com:vml" Requires="v">
                <p:oleObj spid="_x0000_s59415" name="Equation" r:id="rId6" imgW="1460500" imgH="736600" progId="Equation.3">
                  <p:embed/>
                </p:oleObj>
              </mc:Choice>
              <mc:Fallback>
                <p:oleObj name="Equation" r:id="rId6" imgW="1460500" imgH="7366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7538" y="3573463"/>
                        <a:ext cx="2511425" cy="1370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1" name="Object 7"/>
          <p:cNvGraphicFramePr>
            <a:graphicFrameLocks noChangeAspect="1"/>
          </p:cNvGraphicFramePr>
          <p:nvPr/>
        </p:nvGraphicFramePr>
        <p:xfrm>
          <a:off x="6681788" y="5622925"/>
          <a:ext cx="1223962" cy="520700"/>
        </p:xfrm>
        <a:graphic>
          <a:graphicData uri="http://schemas.openxmlformats.org/presentationml/2006/ole">
            <mc:AlternateContent xmlns:mc="http://schemas.openxmlformats.org/markup-compatibility/2006">
              <mc:Choice xmlns:v="urn:schemas-microsoft-com:vml" Requires="v">
                <p:oleObj spid="_x0000_s59416" name="Equation" r:id="rId8" imgW="710891" imgH="279279" progId="Equation.3">
                  <p:embed/>
                </p:oleObj>
              </mc:Choice>
              <mc:Fallback>
                <p:oleObj name="Equation" r:id="rId8" imgW="710891" imgH="279279"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1788" y="5622925"/>
                        <a:ext cx="1223962"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p:cNvSpPr>
            <a:spLocks noGrp="1"/>
          </p:cNvSpPr>
          <p:nvPr>
            <p:ph type="ftr" sz="quarter" idx="10"/>
          </p:nvPr>
        </p:nvSpPr>
        <p:spPr/>
        <p:txBody>
          <a:bodyPr/>
          <a:lstStyle/>
          <a:p>
            <a:pPr>
              <a:defRPr/>
            </a:pPr>
            <a:r>
              <a:rPr lang="en-US"/>
              <a:t>3 - Mobile Robot Kinematics</a:t>
            </a:r>
          </a:p>
        </p:txBody>
      </p:sp>
      <p:sp>
        <p:nvSpPr>
          <p:cNvPr id="11" name="Slide Number Placeholder 5"/>
          <p:cNvSpPr>
            <a:spLocks noGrp="1"/>
          </p:cNvSpPr>
          <p:nvPr>
            <p:ph type="sldNum" sz="quarter" idx="11"/>
          </p:nvPr>
        </p:nvSpPr>
        <p:spPr/>
        <p:txBody>
          <a:bodyPr/>
          <a:lstStyle/>
          <a:p>
            <a:pPr>
              <a:defRPr/>
            </a:pPr>
            <a:r>
              <a:rPr lang="en-US"/>
              <a:t>3</a:t>
            </a:r>
          </a:p>
          <a:p>
            <a:pPr eaLnBrk="1" hangingPunct="1">
              <a:defRPr/>
            </a:pPr>
            <a:fld id="{E54F1EB6-674F-498E-AB7D-1D6D91F105FB}" type="slidenum">
              <a:rPr lang="en-US" sz="2000" b="1"/>
              <a:pPr eaLnBrk="1" hangingPunct="1">
                <a:defRPr/>
              </a:pPr>
              <a:t>45</a:t>
            </a:fld>
            <a:endParaRPr lang="en-US" sz="2000" b="1"/>
          </a:p>
        </p:txBody>
      </p:sp>
      <p:grpSp>
        <p:nvGrpSpPr>
          <p:cNvPr id="60420" name="Group 2"/>
          <p:cNvGrpSpPr>
            <a:grpSpLocks/>
          </p:cNvGrpSpPr>
          <p:nvPr/>
        </p:nvGrpSpPr>
        <p:grpSpPr bwMode="auto">
          <a:xfrm>
            <a:off x="34925" y="2060575"/>
            <a:ext cx="4430713" cy="3660775"/>
            <a:chOff x="0" y="1438"/>
            <a:chExt cx="3024" cy="2306"/>
          </a:xfrm>
        </p:grpSpPr>
        <p:pic>
          <p:nvPicPr>
            <p:cNvPr id="604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38"/>
              <a:ext cx="3024" cy="2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0427" name="Text Box 4"/>
            <p:cNvSpPr txBox="1">
              <a:spLocks noChangeArrowheads="1"/>
            </p:cNvSpPr>
            <p:nvPr/>
          </p:nvSpPr>
          <p:spPr bwMode="auto">
            <a:xfrm>
              <a:off x="37" y="2832"/>
              <a:ext cx="2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1600" i="1">
                  <a:solidFill>
                    <a:srgbClr val="3C0023"/>
                  </a:solidFill>
                  <a:latin typeface="Symbol" pitchFamily="18" charset="2"/>
                </a:rPr>
                <a:t>D</a:t>
              </a:r>
              <a:r>
                <a:rPr kumimoji="0" lang="en-US" altLang="nl-NL" sz="1600" i="1">
                  <a:solidFill>
                    <a:srgbClr val="3C0023"/>
                  </a:solidFill>
                  <a:latin typeface="Times New Roman" pitchFamily="18" charset="0"/>
                </a:rPr>
                <a:t>y</a:t>
              </a:r>
            </a:p>
          </p:txBody>
        </p:sp>
      </p:grpSp>
      <p:sp>
        <p:nvSpPr>
          <p:cNvPr id="60421" name="Rectangle 12"/>
          <p:cNvSpPr>
            <a:spLocks noGrp="1" noChangeArrowheads="1"/>
          </p:cNvSpPr>
          <p:nvPr>
            <p:ph type="title"/>
          </p:nvPr>
        </p:nvSpPr>
        <p:spPr/>
        <p:txBody>
          <a:bodyPr/>
          <a:lstStyle/>
          <a:p>
            <a:pPr indent="0"/>
            <a:r>
              <a:rPr lang="en-US" altLang="nl-NL" smtClean="0"/>
              <a:t>Motion Control: Kinematic Position Control</a:t>
            </a:r>
          </a:p>
        </p:txBody>
      </p:sp>
      <p:sp>
        <p:nvSpPr>
          <p:cNvPr id="60422" name="Rectangle 14"/>
          <p:cNvSpPr>
            <a:spLocks noGrp="1" noChangeArrowheads="1"/>
          </p:cNvSpPr>
          <p:nvPr>
            <p:ph type="body" sz="half" idx="2"/>
          </p:nvPr>
        </p:nvSpPr>
        <p:spPr/>
        <p:txBody>
          <a:bodyPr/>
          <a:lstStyle/>
          <a:p>
            <a:r>
              <a:rPr lang="en-US" altLang="nl-NL" sz="1800" smtClean="0"/>
              <a:t>The kinematics of a differential drive mobile robot described in the initial frame {x</a:t>
            </a:r>
            <a:r>
              <a:rPr lang="en-US" altLang="nl-NL" sz="1800" baseline="-25000" smtClean="0"/>
              <a:t>I</a:t>
            </a:r>
            <a:r>
              <a:rPr lang="en-US" altLang="nl-NL" sz="1800" smtClean="0"/>
              <a:t>, y</a:t>
            </a:r>
            <a:r>
              <a:rPr lang="en-US" altLang="nl-NL" sz="1800" baseline="-25000" smtClean="0"/>
              <a:t>I</a:t>
            </a:r>
            <a:r>
              <a:rPr lang="en-US" altLang="nl-NL" sz="1800" smtClean="0"/>
              <a:t>, </a:t>
            </a:r>
            <a:r>
              <a:rPr lang="en-US" altLang="nl-NL" sz="1800" smtClean="0">
                <a:latin typeface="Symbol" pitchFamily="18" charset="2"/>
              </a:rPr>
              <a:t>q</a:t>
            </a:r>
            <a:r>
              <a:rPr lang="en-US" altLang="nl-NL" sz="1800" smtClean="0"/>
              <a:t>} is given by,</a:t>
            </a:r>
          </a:p>
          <a:p>
            <a:endParaRPr lang="en-US" altLang="nl-NL" sz="1800" smtClean="0"/>
          </a:p>
          <a:p>
            <a:endParaRPr lang="en-US" altLang="nl-NL" sz="1800" smtClean="0"/>
          </a:p>
          <a:p>
            <a:endParaRPr lang="en-US" altLang="nl-NL" sz="1800" smtClean="0"/>
          </a:p>
          <a:p>
            <a:endParaRPr lang="en-US" altLang="nl-NL" sz="1800" smtClean="0"/>
          </a:p>
          <a:p>
            <a:endParaRPr lang="en-US" altLang="nl-NL" sz="1800" smtClean="0"/>
          </a:p>
          <a:p>
            <a:r>
              <a:rPr lang="en-US" altLang="nl-NL" sz="1800" smtClean="0"/>
              <a:t>where    and    are the linear velocities in the direction of the x</a:t>
            </a:r>
            <a:r>
              <a:rPr lang="en-US" altLang="nl-NL" sz="1800" baseline="-25000" smtClean="0"/>
              <a:t>I</a:t>
            </a:r>
            <a:r>
              <a:rPr lang="en-US" altLang="nl-NL" sz="1800" smtClean="0"/>
              <a:t> and y</a:t>
            </a:r>
            <a:r>
              <a:rPr lang="en-US" altLang="nl-NL" sz="1800" baseline="-25000" smtClean="0"/>
              <a:t>I</a:t>
            </a:r>
            <a:r>
              <a:rPr lang="en-US" altLang="nl-NL" sz="1800" smtClean="0"/>
              <a:t> of the initial frame.</a:t>
            </a:r>
          </a:p>
          <a:p>
            <a:r>
              <a:rPr lang="en-US" altLang="nl-NL" sz="1800" smtClean="0"/>
              <a:t>Let a denote the angle between the x</a:t>
            </a:r>
            <a:r>
              <a:rPr lang="en-US" altLang="nl-NL" sz="1800" baseline="-25000" smtClean="0"/>
              <a:t>R</a:t>
            </a:r>
            <a:r>
              <a:rPr lang="en-US" altLang="nl-NL" sz="1800" smtClean="0"/>
              <a:t> axis of the robots reference frame and the vector  connecting the center of the axle of the wheels with the final position. </a:t>
            </a:r>
          </a:p>
        </p:txBody>
      </p:sp>
      <p:graphicFrame>
        <p:nvGraphicFramePr>
          <p:cNvPr id="60423" name="Object 7"/>
          <p:cNvGraphicFramePr>
            <a:graphicFrameLocks noChangeAspect="1"/>
          </p:cNvGraphicFramePr>
          <p:nvPr/>
        </p:nvGraphicFramePr>
        <p:xfrm>
          <a:off x="5795963" y="2060575"/>
          <a:ext cx="2162175" cy="1277938"/>
        </p:xfrm>
        <a:graphic>
          <a:graphicData uri="http://schemas.openxmlformats.org/presentationml/2006/ole">
            <mc:AlternateContent xmlns:mc="http://schemas.openxmlformats.org/markup-compatibility/2006">
              <mc:Choice xmlns:v="urn:schemas-microsoft-com:vml" Requires="v">
                <p:oleObj spid="_x0000_s60440" name="Equation" r:id="rId4" imgW="1257300" imgH="685800" progId="Equation.3">
                  <p:embed/>
                </p:oleObj>
              </mc:Choice>
              <mc:Fallback>
                <p:oleObj name="Equation" r:id="rId4" imgW="1257300" imgH="6858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963" y="2060575"/>
                        <a:ext cx="2162175" cy="1277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24" name="Object 9"/>
          <p:cNvGraphicFramePr>
            <a:graphicFrameLocks noChangeAspect="1"/>
          </p:cNvGraphicFramePr>
          <p:nvPr/>
        </p:nvGraphicFramePr>
        <p:xfrm>
          <a:off x="5580063" y="3573463"/>
          <a:ext cx="198437" cy="307975"/>
        </p:xfrm>
        <a:graphic>
          <a:graphicData uri="http://schemas.openxmlformats.org/presentationml/2006/ole">
            <mc:AlternateContent xmlns:mc="http://schemas.openxmlformats.org/markup-compatibility/2006">
              <mc:Choice xmlns:v="urn:schemas-microsoft-com:vml" Requires="v">
                <p:oleObj spid="_x0000_s60441" name="Equation" r:id="rId6" imgW="114151" imgH="164885" progId="Equation.3">
                  <p:embed/>
                </p:oleObj>
              </mc:Choice>
              <mc:Fallback>
                <p:oleObj name="Equation" r:id="rId6" imgW="114151" imgH="164885"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0063" y="3573463"/>
                        <a:ext cx="198437"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25" name="Object 10"/>
          <p:cNvGraphicFramePr>
            <a:graphicFrameLocks noChangeAspect="1"/>
          </p:cNvGraphicFramePr>
          <p:nvPr/>
        </p:nvGraphicFramePr>
        <p:xfrm>
          <a:off x="6223000" y="3578225"/>
          <a:ext cx="220663" cy="355600"/>
        </p:xfrm>
        <a:graphic>
          <a:graphicData uri="http://schemas.openxmlformats.org/presentationml/2006/ole">
            <mc:AlternateContent xmlns:mc="http://schemas.openxmlformats.org/markup-compatibility/2006">
              <mc:Choice xmlns:v="urn:schemas-microsoft-com:vml" Requires="v">
                <p:oleObj spid="_x0000_s60442" name="Equation" r:id="rId8" imgW="126890" imgH="190335" progId="Equation.3">
                  <p:embed/>
                </p:oleObj>
              </mc:Choice>
              <mc:Fallback>
                <p:oleObj name="Equation" r:id="rId8" imgW="126890" imgH="190335"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3000" y="3578225"/>
                        <a:ext cx="220663"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3"/>
          <p:cNvSpPr>
            <a:spLocks noGrp="1"/>
          </p:cNvSpPr>
          <p:nvPr>
            <p:ph type="ftr" sz="quarter" idx="10"/>
          </p:nvPr>
        </p:nvSpPr>
        <p:spPr/>
        <p:txBody>
          <a:bodyPr/>
          <a:lstStyle/>
          <a:p>
            <a:pPr>
              <a:defRPr/>
            </a:pPr>
            <a:r>
              <a:rPr lang="en-US"/>
              <a:t>3 - Mobile Robot Kinematics</a:t>
            </a:r>
          </a:p>
        </p:txBody>
      </p:sp>
      <p:sp>
        <p:nvSpPr>
          <p:cNvPr id="18" name="Slide Number Placeholder 4"/>
          <p:cNvSpPr>
            <a:spLocks noGrp="1"/>
          </p:cNvSpPr>
          <p:nvPr>
            <p:ph type="sldNum" sz="quarter" idx="11"/>
          </p:nvPr>
        </p:nvSpPr>
        <p:spPr/>
        <p:txBody>
          <a:bodyPr/>
          <a:lstStyle/>
          <a:p>
            <a:pPr>
              <a:defRPr/>
            </a:pPr>
            <a:r>
              <a:rPr lang="en-US"/>
              <a:t>3</a:t>
            </a:r>
          </a:p>
          <a:p>
            <a:pPr eaLnBrk="1" hangingPunct="1">
              <a:defRPr/>
            </a:pPr>
            <a:fld id="{076BDCC6-06B3-4FB0-AB3D-F3DF3EE4C4A1}" type="slidenum">
              <a:rPr lang="en-US" sz="2000" b="1"/>
              <a:pPr eaLnBrk="1" hangingPunct="1">
                <a:defRPr/>
              </a:pPr>
              <a:t>46</a:t>
            </a:fld>
            <a:endParaRPr lang="en-US" sz="2000" b="1"/>
          </a:p>
        </p:txBody>
      </p:sp>
      <p:grpSp>
        <p:nvGrpSpPr>
          <p:cNvPr id="61444" name="Group 6"/>
          <p:cNvGrpSpPr>
            <a:grpSpLocks/>
          </p:cNvGrpSpPr>
          <p:nvPr/>
        </p:nvGrpSpPr>
        <p:grpSpPr bwMode="auto">
          <a:xfrm>
            <a:off x="5697538" y="908050"/>
            <a:ext cx="3446462" cy="2846388"/>
            <a:chOff x="0" y="1438"/>
            <a:chExt cx="3024" cy="2306"/>
          </a:xfrm>
        </p:grpSpPr>
        <p:pic>
          <p:nvPicPr>
            <p:cNvPr id="6145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38"/>
              <a:ext cx="3024" cy="2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458" name="Text Box 8"/>
            <p:cNvSpPr txBox="1">
              <a:spLocks noChangeArrowheads="1"/>
            </p:cNvSpPr>
            <p:nvPr/>
          </p:nvSpPr>
          <p:spPr bwMode="auto">
            <a:xfrm>
              <a:off x="39" y="2832"/>
              <a:ext cx="35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1600" i="1">
                  <a:solidFill>
                    <a:srgbClr val="3C0023"/>
                  </a:solidFill>
                  <a:latin typeface="Symbol" pitchFamily="18" charset="2"/>
                </a:rPr>
                <a:t>D</a:t>
              </a:r>
              <a:r>
                <a:rPr kumimoji="0" lang="en-US" altLang="nl-NL" sz="1600" i="1">
                  <a:solidFill>
                    <a:srgbClr val="3C0023"/>
                  </a:solidFill>
                  <a:latin typeface="Times New Roman" pitchFamily="18" charset="0"/>
                </a:rPr>
                <a:t>y</a:t>
              </a:r>
            </a:p>
          </p:txBody>
        </p:sp>
      </p:grpSp>
      <p:sp>
        <p:nvSpPr>
          <p:cNvPr id="61445" name="Rectangle 18"/>
          <p:cNvSpPr>
            <a:spLocks noGrp="1" noChangeArrowheads="1"/>
          </p:cNvSpPr>
          <p:nvPr>
            <p:ph type="title"/>
          </p:nvPr>
        </p:nvSpPr>
        <p:spPr/>
        <p:txBody>
          <a:bodyPr/>
          <a:lstStyle/>
          <a:p>
            <a:pPr indent="0"/>
            <a:r>
              <a:rPr lang="en-US" altLang="nl-NL" smtClean="0"/>
              <a:t>Kinematic Position Control: Coordinates Transformation</a:t>
            </a:r>
          </a:p>
        </p:txBody>
      </p:sp>
      <p:sp>
        <p:nvSpPr>
          <p:cNvPr id="61446" name="Rectangle 19"/>
          <p:cNvSpPr>
            <a:spLocks noGrp="1" noChangeArrowheads="1"/>
          </p:cNvSpPr>
          <p:nvPr>
            <p:ph type="body" idx="1"/>
          </p:nvPr>
        </p:nvSpPr>
        <p:spPr/>
        <p:txBody>
          <a:bodyPr/>
          <a:lstStyle/>
          <a:p>
            <a:r>
              <a:rPr lang="en-US" altLang="nl-NL" dirty="0" smtClean="0"/>
              <a:t>Coordinates transformation into polar coordinates </a:t>
            </a:r>
            <a:br>
              <a:rPr lang="en-US" altLang="nl-NL" dirty="0" smtClean="0"/>
            </a:br>
            <a:r>
              <a:rPr lang="en-US" altLang="nl-NL" dirty="0" smtClean="0"/>
              <a:t>with its origin at goal position:</a:t>
            </a:r>
          </a:p>
          <a:p>
            <a:endParaRPr lang="en-US" altLang="nl-NL" dirty="0" smtClean="0"/>
          </a:p>
          <a:p>
            <a:endParaRPr lang="en-US" altLang="nl-NL" dirty="0" smtClean="0"/>
          </a:p>
          <a:p>
            <a:endParaRPr lang="en-US" altLang="nl-NL" dirty="0" smtClean="0"/>
          </a:p>
          <a:p>
            <a:endParaRPr lang="en-US" altLang="nl-NL" dirty="0" smtClean="0"/>
          </a:p>
          <a:p>
            <a:endParaRPr lang="en-US" altLang="nl-NL" dirty="0" smtClean="0"/>
          </a:p>
          <a:p>
            <a:endParaRPr lang="en-US" altLang="nl-NL" dirty="0" smtClean="0"/>
          </a:p>
          <a:p>
            <a:r>
              <a:rPr lang="en-US" altLang="nl-NL" dirty="0" smtClean="0"/>
              <a:t>System description, in the new polar coordinates</a:t>
            </a:r>
          </a:p>
          <a:p>
            <a:pPr lvl="1"/>
            <a:endParaRPr lang="en-US" altLang="nl-NL" dirty="0" smtClean="0"/>
          </a:p>
        </p:txBody>
      </p:sp>
      <p:pic>
        <p:nvPicPr>
          <p:cNvPr id="6144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3" y="1857375"/>
            <a:ext cx="2944812"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144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975" y="4297363"/>
            <a:ext cx="2259013"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1449"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8950" y="6202363"/>
            <a:ext cx="14239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450" name="Text Box 11"/>
          <p:cNvSpPr txBox="1">
            <a:spLocks noChangeArrowheads="1"/>
          </p:cNvSpPr>
          <p:nvPr/>
        </p:nvSpPr>
        <p:spPr bwMode="auto">
          <a:xfrm>
            <a:off x="1247775" y="6292850"/>
            <a:ext cx="442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2000" i="1">
                <a:solidFill>
                  <a:srgbClr val="3C0023"/>
                </a:solidFill>
                <a:latin typeface="Times New Roman" pitchFamily="18" charset="0"/>
              </a:rPr>
              <a:t>for</a:t>
            </a:r>
          </a:p>
        </p:txBody>
      </p:sp>
      <p:pic>
        <p:nvPicPr>
          <p:cNvPr id="61451"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6550" y="6294438"/>
            <a:ext cx="2954338"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1452"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7838" y="4314825"/>
            <a:ext cx="2112962"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453" name="Text Box 14"/>
          <p:cNvSpPr txBox="1">
            <a:spLocks noChangeArrowheads="1"/>
          </p:cNvSpPr>
          <p:nvPr/>
        </p:nvSpPr>
        <p:spPr bwMode="auto">
          <a:xfrm>
            <a:off x="4852988" y="6294438"/>
            <a:ext cx="442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2000" i="1">
                <a:solidFill>
                  <a:srgbClr val="3C0023"/>
                </a:solidFill>
                <a:latin typeface="Times New Roman" pitchFamily="18" charset="0"/>
              </a:rPr>
              <a:t>for</a:t>
            </a:r>
          </a:p>
        </p:txBody>
      </p:sp>
      <p:graphicFrame>
        <p:nvGraphicFramePr>
          <p:cNvPr id="61454" name="Object 15"/>
          <p:cNvGraphicFramePr>
            <a:graphicFrameLocks noChangeAspect="1"/>
          </p:cNvGraphicFramePr>
          <p:nvPr/>
        </p:nvGraphicFramePr>
        <p:xfrm>
          <a:off x="2339975" y="3213100"/>
          <a:ext cx="3335338" cy="506413"/>
        </p:xfrm>
        <a:graphic>
          <a:graphicData uri="http://schemas.openxmlformats.org/presentationml/2006/ole">
            <mc:AlternateContent xmlns:mc="http://schemas.openxmlformats.org/markup-compatibility/2006">
              <mc:Choice xmlns:v="urn:schemas-microsoft-com:vml" Requires="v">
                <p:oleObj spid="_x0000_s61463" name="Equation" r:id="rId9" imgW="2717800" imgH="381000" progId="Equation.3">
                  <p:embed/>
                </p:oleObj>
              </mc:Choice>
              <mc:Fallback>
                <p:oleObj name="Equation" r:id="rId9" imgW="2717800" imgH="381000"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9975" y="3213100"/>
                        <a:ext cx="3335338" cy="506413"/>
                      </a:xfrm>
                      <a:prstGeom prst="rect">
                        <a:avLst/>
                      </a:prstGeom>
                      <a:solidFill>
                        <a:srgbClr val="BE7882"/>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55" name="Line 16"/>
          <p:cNvSpPr>
            <a:spLocks noChangeShapeType="1"/>
          </p:cNvSpPr>
          <p:nvPr/>
        </p:nvSpPr>
        <p:spPr bwMode="auto">
          <a:xfrm>
            <a:off x="5773738" y="5113338"/>
            <a:ext cx="6508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631249" name="Oval 17"/>
          <p:cNvSpPr>
            <a:spLocks noChangeArrowheads="1"/>
          </p:cNvSpPr>
          <p:nvPr/>
        </p:nvSpPr>
        <p:spPr bwMode="auto">
          <a:xfrm>
            <a:off x="5630863" y="4886325"/>
            <a:ext cx="398462" cy="431800"/>
          </a:xfrm>
          <a:prstGeom prst="ellipse">
            <a:avLst/>
          </a:prstGeom>
          <a:solidFill>
            <a:srgbClr val="FF0000">
              <a:alpha val="39999"/>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31249"/>
                                        </p:tgtEl>
                                        <p:attrNameLst>
                                          <p:attrName>style.visibility</p:attrName>
                                        </p:attrNameLst>
                                      </p:cBhvr>
                                      <p:to>
                                        <p:strVal val="visible"/>
                                      </p:to>
                                    </p:set>
                                    <p:animEffect transition="in" filter="fade">
                                      <p:cBhvr>
                                        <p:cTn id="7" dur="500"/>
                                        <p:tgtEl>
                                          <p:spTgt spid="1631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124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3"/>
          <p:cNvSpPr>
            <a:spLocks noGrp="1"/>
          </p:cNvSpPr>
          <p:nvPr>
            <p:ph type="ftr" sz="quarter" idx="10"/>
          </p:nvPr>
        </p:nvSpPr>
        <p:spPr/>
        <p:txBody>
          <a:bodyPr/>
          <a:lstStyle/>
          <a:p>
            <a:pPr>
              <a:defRPr/>
            </a:pPr>
            <a:r>
              <a:rPr lang="en-US"/>
              <a:t>3 - Mobile Robot Kinematics</a:t>
            </a:r>
          </a:p>
        </p:txBody>
      </p:sp>
      <p:sp>
        <p:nvSpPr>
          <p:cNvPr id="17" name="Slide Number Placeholder 4"/>
          <p:cNvSpPr>
            <a:spLocks noGrp="1"/>
          </p:cNvSpPr>
          <p:nvPr>
            <p:ph type="sldNum" sz="quarter" idx="11"/>
          </p:nvPr>
        </p:nvSpPr>
        <p:spPr/>
        <p:txBody>
          <a:bodyPr/>
          <a:lstStyle/>
          <a:p>
            <a:pPr>
              <a:defRPr/>
            </a:pPr>
            <a:r>
              <a:rPr lang="en-US"/>
              <a:t>3</a:t>
            </a:r>
          </a:p>
          <a:p>
            <a:pPr eaLnBrk="1" hangingPunct="1">
              <a:defRPr/>
            </a:pPr>
            <a:fld id="{6A8E65D4-E77C-4184-8F47-F0819750FBD2}" type="slidenum">
              <a:rPr lang="en-US" sz="2000" b="1"/>
              <a:pPr eaLnBrk="1" hangingPunct="1">
                <a:defRPr/>
              </a:pPr>
              <a:t>47</a:t>
            </a:fld>
            <a:endParaRPr lang="en-US" sz="2000" b="1"/>
          </a:p>
        </p:txBody>
      </p:sp>
      <p:sp>
        <p:nvSpPr>
          <p:cNvPr id="62468" name="Rectangle 19"/>
          <p:cNvSpPr>
            <a:spLocks noGrp="1" noChangeArrowheads="1"/>
          </p:cNvSpPr>
          <p:nvPr>
            <p:ph type="title"/>
          </p:nvPr>
        </p:nvSpPr>
        <p:spPr/>
        <p:txBody>
          <a:bodyPr/>
          <a:lstStyle/>
          <a:p>
            <a:pPr indent="0"/>
            <a:r>
              <a:rPr lang="en-US" altLang="nl-NL" smtClean="0"/>
              <a:t>Kinematic Position Control: Remarks</a:t>
            </a:r>
          </a:p>
        </p:txBody>
      </p:sp>
      <p:sp>
        <p:nvSpPr>
          <p:cNvPr id="62469" name="Rectangle 20"/>
          <p:cNvSpPr>
            <a:spLocks noGrp="1" noChangeArrowheads="1"/>
          </p:cNvSpPr>
          <p:nvPr>
            <p:ph type="body" idx="1"/>
          </p:nvPr>
        </p:nvSpPr>
        <p:spPr/>
        <p:txBody>
          <a:bodyPr/>
          <a:lstStyle/>
          <a:p>
            <a:endParaRPr lang="en-US" altLang="nl-NL" dirty="0" smtClean="0"/>
          </a:p>
          <a:p>
            <a:r>
              <a:rPr lang="en-US" altLang="nl-NL" dirty="0" smtClean="0"/>
              <a:t>The coordinates transformation is </a:t>
            </a:r>
            <a:r>
              <a:rPr lang="en-US" altLang="nl-NL" dirty="0" smtClean="0">
                <a:solidFill>
                  <a:srgbClr val="BE7882"/>
                </a:solidFill>
              </a:rPr>
              <a:t>not defined at x = y = 0</a:t>
            </a:r>
            <a:r>
              <a:rPr lang="en-US" altLang="nl-NL" dirty="0" smtClean="0"/>
              <a:t>; as in such a point the determinant of the </a:t>
            </a:r>
            <a:r>
              <a:rPr lang="en-US" altLang="nl-NL" dirty="0" err="1" smtClean="0"/>
              <a:t>Jacobian</a:t>
            </a:r>
            <a:r>
              <a:rPr lang="en-US" altLang="nl-NL" dirty="0" smtClean="0"/>
              <a:t> matrix of the transformation is not defined, i.e. it is unbounded</a:t>
            </a:r>
          </a:p>
          <a:p>
            <a:endParaRPr lang="en-US" altLang="nl-NL" dirty="0" smtClean="0"/>
          </a:p>
          <a:p>
            <a:endParaRPr lang="en-US" altLang="nl-NL" dirty="0" smtClean="0"/>
          </a:p>
          <a:p>
            <a:r>
              <a:rPr lang="en-US" altLang="nl-NL" dirty="0" smtClean="0"/>
              <a:t>For                the forward direction </a:t>
            </a:r>
            <a:br>
              <a:rPr lang="en-US" altLang="nl-NL" dirty="0" smtClean="0"/>
            </a:br>
            <a:r>
              <a:rPr lang="en-US" altLang="nl-NL" dirty="0" smtClean="0"/>
              <a:t>of the robot points toward the goal, </a:t>
            </a:r>
            <a:br>
              <a:rPr lang="en-US" altLang="nl-NL" dirty="0" smtClean="0"/>
            </a:br>
            <a:r>
              <a:rPr lang="en-US" altLang="nl-NL" dirty="0" smtClean="0"/>
              <a:t>for               it is the backward direction.</a:t>
            </a:r>
          </a:p>
          <a:p>
            <a:endParaRPr lang="en-US" altLang="nl-NL" dirty="0" smtClean="0"/>
          </a:p>
          <a:p>
            <a:endParaRPr lang="en-US" altLang="nl-NL" dirty="0" smtClean="0"/>
          </a:p>
          <a:p>
            <a:r>
              <a:rPr lang="en-US" altLang="nl-NL" dirty="0" smtClean="0"/>
              <a:t>By properly defining the forward direction of the robot at its initial configuration, it is always possible to have            at t=0. However this does not mean that </a:t>
            </a:r>
            <a:r>
              <a:rPr lang="el-GR" altLang="nl-NL" dirty="0" smtClean="0"/>
              <a:t>α</a:t>
            </a:r>
            <a:r>
              <a:rPr lang="en-US" altLang="nl-NL" dirty="0" smtClean="0"/>
              <a:t> </a:t>
            </a:r>
            <a:r>
              <a:rPr lang="en-US" altLang="nl-NL" dirty="0" smtClean="0"/>
              <a:t>remains in </a:t>
            </a:r>
            <a:r>
              <a:rPr lang="en-US" altLang="nl-NL" i="1" dirty="0" smtClean="0"/>
              <a:t>I</a:t>
            </a:r>
            <a:r>
              <a:rPr lang="en-US" altLang="nl-NL" baseline="-25000" dirty="0" smtClean="0"/>
              <a:t>1</a:t>
            </a:r>
            <a:r>
              <a:rPr lang="en-US" altLang="nl-NL" dirty="0" smtClean="0"/>
              <a:t> for all time t. </a:t>
            </a:r>
          </a:p>
        </p:txBody>
      </p:sp>
      <p:pic>
        <p:nvPicPr>
          <p:cNvPr id="6247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3101975"/>
            <a:ext cx="738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47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675" y="3706813"/>
            <a:ext cx="722313"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62472" name="Group 7"/>
          <p:cNvGrpSpPr>
            <a:grpSpLocks/>
          </p:cNvGrpSpPr>
          <p:nvPr/>
        </p:nvGrpSpPr>
        <p:grpSpPr bwMode="auto">
          <a:xfrm>
            <a:off x="5775325" y="2205038"/>
            <a:ext cx="2757488" cy="2736850"/>
            <a:chOff x="3710" y="1570"/>
            <a:chExt cx="1882" cy="1724"/>
          </a:xfrm>
        </p:grpSpPr>
        <p:grpSp>
          <p:nvGrpSpPr>
            <p:cNvPr id="62478" name="Group 8"/>
            <p:cNvGrpSpPr>
              <a:grpSpLocks noChangeAspect="1"/>
            </p:cNvGrpSpPr>
            <p:nvPr/>
          </p:nvGrpSpPr>
          <p:grpSpPr bwMode="auto">
            <a:xfrm>
              <a:off x="3710" y="1570"/>
              <a:ext cx="1882" cy="1435"/>
              <a:chOff x="0" y="1438"/>
              <a:chExt cx="3024" cy="2306"/>
            </a:xfrm>
          </p:grpSpPr>
          <p:pic>
            <p:nvPicPr>
              <p:cNvPr id="6248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38"/>
                <a:ext cx="3024" cy="2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2481" name="Text Box 10"/>
              <p:cNvSpPr txBox="1">
                <a:spLocks noChangeAspect="1" noChangeArrowheads="1"/>
              </p:cNvSpPr>
              <p:nvPr/>
            </p:nvSpPr>
            <p:spPr bwMode="auto">
              <a:xfrm>
                <a:off x="38" y="2831"/>
                <a:ext cx="437"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1600" i="1">
                    <a:solidFill>
                      <a:srgbClr val="3C0023"/>
                    </a:solidFill>
                    <a:latin typeface="Symbol" pitchFamily="18" charset="2"/>
                  </a:rPr>
                  <a:t>D</a:t>
                </a:r>
                <a:r>
                  <a:rPr kumimoji="0" lang="en-US" altLang="nl-NL" sz="1600" i="1">
                    <a:solidFill>
                      <a:srgbClr val="3C0023"/>
                    </a:solidFill>
                    <a:latin typeface="Times New Roman" pitchFamily="18" charset="0"/>
                  </a:rPr>
                  <a:t>y</a:t>
                </a:r>
              </a:p>
            </p:txBody>
          </p:sp>
        </p:grpSp>
        <p:sp>
          <p:nvSpPr>
            <p:cNvPr id="62479" name="Line 11"/>
            <p:cNvSpPr>
              <a:spLocks noChangeAspect="1" noChangeShapeType="1"/>
            </p:cNvSpPr>
            <p:nvPr/>
          </p:nvSpPr>
          <p:spPr bwMode="auto">
            <a:xfrm>
              <a:off x="4497" y="1632"/>
              <a:ext cx="1016" cy="1662"/>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a:lstStyle/>
            <a:p>
              <a:endParaRPr lang="en-GB"/>
            </a:p>
          </p:txBody>
        </p:sp>
      </p:grpSp>
      <p:pic>
        <p:nvPicPr>
          <p:cNvPr id="62473"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4688" y="4868863"/>
            <a:ext cx="5969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62474" name="Group 13"/>
          <p:cNvGrpSpPr>
            <a:grpSpLocks/>
          </p:cNvGrpSpPr>
          <p:nvPr/>
        </p:nvGrpSpPr>
        <p:grpSpPr bwMode="auto">
          <a:xfrm>
            <a:off x="3348038" y="4149725"/>
            <a:ext cx="1527175" cy="460375"/>
            <a:chOff x="1759" y="1706"/>
            <a:chExt cx="1043" cy="290"/>
          </a:xfrm>
        </p:grpSpPr>
        <p:pic>
          <p:nvPicPr>
            <p:cNvPr id="62476"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1" y="1706"/>
              <a:ext cx="771"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2477"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9" y="1752"/>
              <a:ext cx="409"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62475"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3850" y="5141913"/>
            <a:ext cx="738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Footer Placeholder 3"/>
          <p:cNvSpPr>
            <a:spLocks noGrp="1"/>
          </p:cNvSpPr>
          <p:nvPr>
            <p:ph type="ftr" sz="quarter" idx="10"/>
          </p:nvPr>
        </p:nvSpPr>
        <p:spPr/>
        <p:txBody>
          <a:bodyPr/>
          <a:lstStyle/>
          <a:p>
            <a:pPr>
              <a:defRPr/>
            </a:pPr>
            <a:r>
              <a:rPr lang="en-US"/>
              <a:t>3 - Mobile Robot Kinematics</a:t>
            </a:r>
          </a:p>
        </p:txBody>
      </p:sp>
      <p:sp>
        <p:nvSpPr>
          <p:cNvPr id="9" name="Slide Number Placeholder 4"/>
          <p:cNvSpPr>
            <a:spLocks noGrp="1"/>
          </p:cNvSpPr>
          <p:nvPr>
            <p:ph type="sldNum" sz="quarter" idx="11"/>
          </p:nvPr>
        </p:nvSpPr>
        <p:spPr/>
        <p:txBody>
          <a:bodyPr/>
          <a:lstStyle/>
          <a:p>
            <a:pPr>
              <a:defRPr/>
            </a:pPr>
            <a:r>
              <a:rPr lang="en-US"/>
              <a:t>3</a:t>
            </a:r>
          </a:p>
          <a:p>
            <a:pPr eaLnBrk="1" hangingPunct="1">
              <a:defRPr/>
            </a:pPr>
            <a:fld id="{934D4498-5F77-432B-AAB5-72F278245BA7}" type="slidenum">
              <a:rPr lang="en-US" sz="2000" b="1"/>
              <a:pPr eaLnBrk="1" hangingPunct="1">
                <a:defRPr/>
              </a:pPr>
              <a:t>48</a:t>
            </a:fld>
            <a:endParaRPr lang="en-US" sz="2000" b="1"/>
          </a:p>
        </p:txBody>
      </p:sp>
      <p:sp>
        <p:nvSpPr>
          <p:cNvPr id="63492" name="Rectangle 9"/>
          <p:cNvSpPr>
            <a:spLocks noGrp="1" noChangeArrowheads="1"/>
          </p:cNvSpPr>
          <p:nvPr>
            <p:ph type="title"/>
          </p:nvPr>
        </p:nvSpPr>
        <p:spPr/>
        <p:txBody>
          <a:bodyPr/>
          <a:lstStyle/>
          <a:p>
            <a:pPr indent="0"/>
            <a:r>
              <a:rPr lang="en-US" altLang="nl-NL" smtClean="0"/>
              <a:t>Kinematic Position Control: The Control Law</a:t>
            </a:r>
          </a:p>
        </p:txBody>
      </p:sp>
      <p:sp>
        <p:nvSpPr>
          <p:cNvPr id="63493" name="Rectangle 10"/>
          <p:cNvSpPr>
            <a:spLocks noGrp="1" noChangeArrowheads="1"/>
          </p:cNvSpPr>
          <p:nvPr>
            <p:ph type="body" idx="1"/>
          </p:nvPr>
        </p:nvSpPr>
        <p:spPr/>
        <p:txBody>
          <a:bodyPr/>
          <a:lstStyle/>
          <a:p>
            <a:r>
              <a:rPr lang="en-US" altLang="nl-NL" smtClean="0"/>
              <a:t>It can be shown, that with</a:t>
            </a:r>
            <a:br>
              <a:rPr lang="en-US" altLang="nl-NL" smtClean="0"/>
            </a:br>
            <a:r>
              <a:rPr lang="en-US" altLang="nl-NL" smtClean="0"/>
              <a:t/>
            </a:r>
            <a:br>
              <a:rPr lang="en-US" altLang="nl-NL" smtClean="0"/>
            </a:br>
            <a:r>
              <a:rPr lang="en-US" altLang="nl-NL" smtClean="0"/>
              <a:t/>
            </a:r>
            <a:br>
              <a:rPr lang="en-US" altLang="nl-NL" smtClean="0"/>
            </a:br>
            <a:r>
              <a:rPr lang="en-US" altLang="nl-NL" smtClean="0"/>
              <a:t>the feedback controlled system </a:t>
            </a:r>
            <a:br>
              <a:rPr lang="en-US" altLang="nl-NL" smtClean="0"/>
            </a:br>
            <a:r>
              <a:rPr lang="en-US" altLang="nl-NL" smtClean="0"/>
              <a:t/>
            </a:r>
            <a:br>
              <a:rPr lang="en-US" altLang="nl-NL" smtClean="0"/>
            </a:br>
            <a:r>
              <a:rPr lang="en-US" altLang="nl-NL" smtClean="0"/>
              <a:t/>
            </a:r>
            <a:br>
              <a:rPr lang="en-US" altLang="nl-NL" smtClean="0"/>
            </a:br>
            <a:r>
              <a:rPr lang="en-US" altLang="nl-NL" smtClean="0"/>
              <a:t/>
            </a:r>
            <a:br>
              <a:rPr lang="en-US" altLang="nl-NL" smtClean="0"/>
            </a:br>
            <a:r>
              <a:rPr lang="en-US" altLang="nl-NL" smtClean="0"/>
              <a:t/>
            </a:r>
            <a:br>
              <a:rPr lang="en-US" altLang="nl-NL" smtClean="0"/>
            </a:br>
            <a:r>
              <a:rPr lang="en-US" altLang="nl-NL" smtClean="0"/>
              <a:t/>
            </a:r>
            <a:br>
              <a:rPr lang="en-US" altLang="nl-NL" smtClean="0"/>
            </a:br>
            <a:r>
              <a:rPr lang="en-US" altLang="nl-NL" smtClean="0"/>
              <a:t/>
            </a:r>
            <a:br>
              <a:rPr lang="en-US" altLang="nl-NL" smtClean="0"/>
            </a:br>
            <a:r>
              <a:rPr lang="en-US" altLang="nl-NL" smtClean="0"/>
              <a:t/>
            </a:r>
            <a:br>
              <a:rPr lang="en-US" altLang="nl-NL" smtClean="0"/>
            </a:br>
            <a:r>
              <a:rPr lang="en-US" altLang="nl-NL" smtClean="0"/>
              <a:t>will drive the robot to </a:t>
            </a:r>
          </a:p>
          <a:p>
            <a:endParaRPr lang="en-US" altLang="nl-NL" smtClean="0"/>
          </a:p>
          <a:p>
            <a:r>
              <a:rPr lang="en-US" altLang="nl-NL" smtClean="0"/>
              <a:t>The control signal v has always constant sign, </a:t>
            </a:r>
          </a:p>
          <a:p>
            <a:pPr lvl="1"/>
            <a:r>
              <a:rPr lang="en-US" altLang="nl-NL" smtClean="0"/>
              <a:t>the direction of movement is kept positive or negative during movement </a:t>
            </a:r>
          </a:p>
          <a:p>
            <a:pPr lvl="1"/>
            <a:r>
              <a:rPr lang="en-US" altLang="nl-NL" smtClean="0"/>
              <a:t>parking maneuver is performed always in the most natural way and without ever inverting its motion.</a:t>
            </a:r>
          </a:p>
        </p:txBody>
      </p:sp>
      <p:graphicFrame>
        <p:nvGraphicFramePr>
          <p:cNvPr id="63494" name="Object 4"/>
          <p:cNvGraphicFramePr>
            <a:graphicFrameLocks noChangeAspect="1"/>
          </p:cNvGraphicFramePr>
          <p:nvPr/>
        </p:nvGraphicFramePr>
        <p:xfrm>
          <a:off x="3059113" y="4408488"/>
          <a:ext cx="1655762" cy="388937"/>
        </p:xfrm>
        <a:graphic>
          <a:graphicData uri="http://schemas.openxmlformats.org/presentationml/2006/ole">
            <mc:AlternateContent xmlns:mc="http://schemas.openxmlformats.org/markup-compatibility/2006">
              <mc:Choice xmlns:v="urn:schemas-microsoft-com:vml" Requires="v">
                <p:oleObj spid="_x0000_s63503" name="Equation" r:id="rId3" imgW="926698" imgH="203112" progId="Equation.3">
                  <p:embed/>
                </p:oleObj>
              </mc:Choice>
              <mc:Fallback>
                <p:oleObj name="Equation" r:id="rId3" imgW="926698" imgH="203112"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4408488"/>
                        <a:ext cx="1655762"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349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6825" y="1498600"/>
            <a:ext cx="9921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3496"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325" y="1484313"/>
            <a:ext cx="1776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3497"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6675" y="2628900"/>
            <a:ext cx="31115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Footer Placeholder 3"/>
          <p:cNvSpPr>
            <a:spLocks noGrp="1"/>
          </p:cNvSpPr>
          <p:nvPr>
            <p:ph type="ftr" sz="quarter" idx="10"/>
          </p:nvPr>
        </p:nvSpPr>
        <p:spPr/>
        <p:txBody>
          <a:bodyPr/>
          <a:lstStyle/>
          <a:p>
            <a:pPr>
              <a:defRPr/>
            </a:pPr>
            <a:r>
              <a:rPr lang="en-US"/>
              <a:t>3 - Mobile Robot Kinematics</a:t>
            </a:r>
          </a:p>
        </p:txBody>
      </p:sp>
      <p:sp>
        <p:nvSpPr>
          <p:cNvPr id="37" name="Slide Number Placeholder 4"/>
          <p:cNvSpPr>
            <a:spLocks noGrp="1"/>
          </p:cNvSpPr>
          <p:nvPr>
            <p:ph type="sldNum" sz="quarter" idx="11"/>
          </p:nvPr>
        </p:nvSpPr>
        <p:spPr/>
        <p:txBody>
          <a:bodyPr/>
          <a:lstStyle/>
          <a:p>
            <a:pPr>
              <a:defRPr/>
            </a:pPr>
            <a:r>
              <a:rPr lang="en-US"/>
              <a:t>3</a:t>
            </a:r>
          </a:p>
          <a:p>
            <a:pPr eaLnBrk="1" hangingPunct="1">
              <a:defRPr/>
            </a:pPr>
            <a:fld id="{076F7107-3562-4B3A-BE13-A6B5236687B1}" type="slidenum">
              <a:rPr lang="en-US" sz="2000" b="1"/>
              <a:pPr eaLnBrk="1" hangingPunct="1">
                <a:defRPr/>
              </a:pPr>
              <a:t>49</a:t>
            </a:fld>
            <a:endParaRPr lang="en-US" sz="2000" b="1"/>
          </a:p>
        </p:txBody>
      </p:sp>
      <p:sp>
        <p:nvSpPr>
          <p:cNvPr id="64516" name="Rectangle 37"/>
          <p:cNvSpPr>
            <a:spLocks noGrp="1" noChangeArrowheads="1"/>
          </p:cNvSpPr>
          <p:nvPr>
            <p:ph type="title"/>
          </p:nvPr>
        </p:nvSpPr>
        <p:spPr/>
        <p:txBody>
          <a:bodyPr/>
          <a:lstStyle/>
          <a:p>
            <a:pPr indent="0"/>
            <a:r>
              <a:rPr lang="en-US" altLang="nl-NL" smtClean="0"/>
              <a:t>Kinematic Position Control: Resulting Path</a:t>
            </a:r>
          </a:p>
        </p:txBody>
      </p:sp>
      <p:sp>
        <p:nvSpPr>
          <p:cNvPr id="64517" name="Rectangle 38"/>
          <p:cNvSpPr>
            <a:spLocks noGrp="1" noChangeArrowheads="1"/>
          </p:cNvSpPr>
          <p:nvPr>
            <p:ph type="body" idx="1"/>
          </p:nvPr>
        </p:nvSpPr>
        <p:spPr/>
        <p:txBody>
          <a:bodyPr/>
          <a:lstStyle/>
          <a:p>
            <a:r>
              <a:rPr lang="en-US" altLang="nl-NL" smtClean="0"/>
              <a:t>The goal is in the center and the initial position on the circle.</a:t>
            </a:r>
          </a:p>
        </p:txBody>
      </p:sp>
      <p:pic>
        <p:nvPicPr>
          <p:cNvPr id="6451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3" y="1658938"/>
            <a:ext cx="4994276"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451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1975" y="1689100"/>
            <a:ext cx="4933950"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 name="Group 7"/>
          <p:cNvGrpSpPr>
            <a:grpSpLocks/>
          </p:cNvGrpSpPr>
          <p:nvPr/>
        </p:nvGrpSpPr>
        <p:grpSpPr bwMode="auto">
          <a:xfrm>
            <a:off x="2292350" y="1735138"/>
            <a:ext cx="6557963" cy="3562350"/>
            <a:chOff x="1564" y="1535"/>
            <a:chExt cx="4476" cy="2244"/>
          </a:xfrm>
        </p:grpSpPr>
        <p:sp>
          <p:nvSpPr>
            <p:cNvPr id="64542" name="Oval 8"/>
            <p:cNvSpPr>
              <a:spLocks noChangeArrowheads="1"/>
            </p:cNvSpPr>
            <p:nvPr/>
          </p:nvSpPr>
          <p:spPr bwMode="auto">
            <a:xfrm>
              <a:off x="2412" y="3552"/>
              <a:ext cx="226" cy="227"/>
            </a:xfrm>
            <a:prstGeom prst="ellipse">
              <a:avLst/>
            </a:prstGeom>
            <a:solidFill>
              <a:schemeClr val="tx2">
                <a:alpha val="34901"/>
              </a:scheme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43" name="Oval 9"/>
            <p:cNvSpPr>
              <a:spLocks noChangeArrowheads="1"/>
            </p:cNvSpPr>
            <p:nvPr/>
          </p:nvSpPr>
          <p:spPr bwMode="auto">
            <a:xfrm>
              <a:off x="2757" y="2725"/>
              <a:ext cx="226" cy="227"/>
            </a:xfrm>
            <a:prstGeom prst="ellipse">
              <a:avLst/>
            </a:prstGeom>
            <a:solidFill>
              <a:schemeClr val="tx2">
                <a:alpha val="34901"/>
              </a:scheme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44" name="Oval 10"/>
            <p:cNvSpPr>
              <a:spLocks noChangeArrowheads="1"/>
            </p:cNvSpPr>
            <p:nvPr/>
          </p:nvSpPr>
          <p:spPr bwMode="auto">
            <a:xfrm>
              <a:off x="2394" y="1902"/>
              <a:ext cx="226" cy="227"/>
            </a:xfrm>
            <a:prstGeom prst="ellipse">
              <a:avLst/>
            </a:prstGeom>
            <a:solidFill>
              <a:schemeClr val="tx2">
                <a:alpha val="34901"/>
              </a:scheme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45" name="Oval 11"/>
            <p:cNvSpPr>
              <a:spLocks noChangeArrowheads="1"/>
            </p:cNvSpPr>
            <p:nvPr/>
          </p:nvSpPr>
          <p:spPr bwMode="auto">
            <a:xfrm>
              <a:off x="1564" y="1563"/>
              <a:ext cx="226" cy="227"/>
            </a:xfrm>
            <a:prstGeom prst="ellipse">
              <a:avLst/>
            </a:prstGeom>
            <a:solidFill>
              <a:schemeClr val="tx2">
                <a:alpha val="34901"/>
              </a:scheme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46" name="Oval 12"/>
            <p:cNvSpPr>
              <a:spLocks noChangeArrowheads="1"/>
            </p:cNvSpPr>
            <p:nvPr/>
          </p:nvSpPr>
          <p:spPr bwMode="auto">
            <a:xfrm>
              <a:off x="5469" y="3524"/>
              <a:ext cx="226" cy="227"/>
            </a:xfrm>
            <a:prstGeom prst="ellipse">
              <a:avLst/>
            </a:prstGeom>
            <a:solidFill>
              <a:schemeClr val="tx2">
                <a:alpha val="34901"/>
              </a:scheme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47" name="Oval 13"/>
            <p:cNvSpPr>
              <a:spLocks noChangeArrowheads="1"/>
            </p:cNvSpPr>
            <p:nvPr/>
          </p:nvSpPr>
          <p:spPr bwMode="auto">
            <a:xfrm>
              <a:off x="5814" y="2697"/>
              <a:ext cx="226" cy="227"/>
            </a:xfrm>
            <a:prstGeom prst="ellipse">
              <a:avLst/>
            </a:prstGeom>
            <a:solidFill>
              <a:schemeClr val="tx2">
                <a:alpha val="34901"/>
              </a:scheme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48" name="Oval 14"/>
            <p:cNvSpPr>
              <a:spLocks noChangeArrowheads="1"/>
            </p:cNvSpPr>
            <p:nvPr/>
          </p:nvSpPr>
          <p:spPr bwMode="auto">
            <a:xfrm>
              <a:off x="5451" y="1874"/>
              <a:ext cx="226" cy="227"/>
            </a:xfrm>
            <a:prstGeom prst="ellipse">
              <a:avLst/>
            </a:prstGeom>
            <a:solidFill>
              <a:schemeClr val="tx2">
                <a:alpha val="34901"/>
              </a:scheme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49" name="Oval 15"/>
            <p:cNvSpPr>
              <a:spLocks noChangeArrowheads="1"/>
            </p:cNvSpPr>
            <p:nvPr/>
          </p:nvSpPr>
          <p:spPr bwMode="auto">
            <a:xfrm>
              <a:off x="4621" y="1535"/>
              <a:ext cx="226" cy="227"/>
            </a:xfrm>
            <a:prstGeom prst="ellipse">
              <a:avLst/>
            </a:prstGeom>
            <a:solidFill>
              <a:schemeClr val="tx2">
                <a:alpha val="34901"/>
              </a:scheme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grpSp>
      <p:grpSp>
        <p:nvGrpSpPr>
          <p:cNvPr id="3" name="Group 16"/>
          <p:cNvGrpSpPr>
            <a:grpSpLocks/>
          </p:cNvGrpSpPr>
          <p:nvPr/>
        </p:nvGrpSpPr>
        <p:grpSpPr bwMode="auto">
          <a:xfrm>
            <a:off x="2281238" y="3571875"/>
            <a:ext cx="4775200" cy="377825"/>
            <a:chOff x="1557" y="2474"/>
            <a:chExt cx="3258" cy="238"/>
          </a:xfrm>
        </p:grpSpPr>
        <p:sp>
          <p:nvSpPr>
            <p:cNvPr id="64540" name="Oval 17"/>
            <p:cNvSpPr>
              <a:spLocks noChangeArrowheads="1"/>
            </p:cNvSpPr>
            <p:nvPr/>
          </p:nvSpPr>
          <p:spPr bwMode="auto">
            <a:xfrm>
              <a:off x="4589" y="2474"/>
              <a:ext cx="226" cy="227"/>
            </a:xfrm>
            <a:prstGeom prst="ellipse">
              <a:avLst/>
            </a:prstGeom>
            <a:solidFill>
              <a:srgbClr val="008000">
                <a:alpha val="34901"/>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41" name="Oval 18"/>
            <p:cNvSpPr>
              <a:spLocks noChangeArrowheads="1"/>
            </p:cNvSpPr>
            <p:nvPr/>
          </p:nvSpPr>
          <p:spPr bwMode="auto">
            <a:xfrm>
              <a:off x="1557" y="2485"/>
              <a:ext cx="226" cy="227"/>
            </a:xfrm>
            <a:prstGeom prst="ellipse">
              <a:avLst/>
            </a:prstGeom>
            <a:solidFill>
              <a:srgbClr val="008000">
                <a:alpha val="34901"/>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grpSp>
      <p:grpSp>
        <p:nvGrpSpPr>
          <p:cNvPr id="4" name="Group 19"/>
          <p:cNvGrpSpPr>
            <a:grpSpLocks/>
          </p:cNvGrpSpPr>
          <p:nvPr/>
        </p:nvGrpSpPr>
        <p:grpSpPr bwMode="auto">
          <a:xfrm>
            <a:off x="573088" y="1733550"/>
            <a:ext cx="8258175" cy="4132263"/>
            <a:chOff x="391" y="1305"/>
            <a:chExt cx="5636" cy="2603"/>
          </a:xfrm>
        </p:grpSpPr>
        <p:sp>
          <p:nvSpPr>
            <p:cNvPr id="64524" name="Oval 20"/>
            <p:cNvSpPr>
              <a:spLocks noChangeArrowheads="1"/>
            </p:cNvSpPr>
            <p:nvPr/>
          </p:nvSpPr>
          <p:spPr bwMode="auto">
            <a:xfrm>
              <a:off x="1568" y="3681"/>
              <a:ext cx="226" cy="227"/>
            </a:xfrm>
            <a:prstGeom prst="ellipse">
              <a:avLst/>
            </a:prstGeom>
            <a:solidFill>
              <a:srgbClr val="FF6600">
                <a:alpha val="50195"/>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25" name="Oval 21"/>
            <p:cNvSpPr>
              <a:spLocks noChangeArrowheads="1"/>
            </p:cNvSpPr>
            <p:nvPr/>
          </p:nvSpPr>
          <p:spPr bwMode="auto">
            <a:xfrm>
              <a:off x="2754" y="2509"/>
              <a:ext cx="226" cy="227"/>
            </a:xfrm>
            <a:prstGeom prst="ellipse">
              <a:avLst/>
            </a:prstGeom>
            <a:solidFill>
              <a:srgbClr val="FF6600">
                <a:alpha val="50195"/>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26" name="Oval 22"/>
            <p:cNvSpPr>
              <a:spLocks noChangeArrowheads="1"/>
            </p:cNvSpPr>
            <p:nvPr/>
          </p:nvSpPr>
          <p:spPr bwMode="auto">
            <a:xfrm>
              <a:off x="2394" y="1685"/>
              <a:ext cx="226" cy="227"/>
            </a:xfrm>
            <a:prstGeom prst="ellipse">
              <a:avLst/>
            </a:prstGeom>
            <a:solidFill>
              <a:srgbClr val="FF6600">
                <a:alpha val="50195"/>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27" name="Oval 23"/>
            <p:cNvSpPr>
              <a:spLocks noChangeArrowheads="1"/>
            </p:cNvSpPr>
            <p:nvPr/>
          </p:nvSpPr>
          <p:spPr bwMode="auto">
            <a:xfrm>
              <a:off x="1564" y="1347"/>
              <a:ext cx="226" cy="227"/>
            </a:xfrm>
            <a:prstGeom prst="ellipse">
              <a:avLst/>
            </a:prstGeom>
            <a:solidFill>
              <a:srgbClr val="FF6600">
                <a:alpha val="50195"/>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28" name="Oval 24"/>
            <p:cNvSpPr>
              <a:spLocks noChangeArrowheads="1"/>
            </p:cNvSpPr>
            <p:nvPr/>
          </p:nvSpPr>
          <p:spPr bwMode="auto">
            <a:xfrm>
              <a:off x="747" y="1685"/>
              <a:ext cx="226" cy="227"/>
            </a:xfrm>
            <a:prstGeom prst="ellipse">
              <a:avLst/>
            </a:prstGeom>
            <a:solidFill>
              <a:srgbClr val="FF6600">
                <a:alpha val="50195"/>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29" name="Oval 25"/>
            <p:cNvSpPr>
              <a:spLocks noChangeArrowheads="1"/>
            </p:cNvSpPr>
            <p:nvPr/>
          </p:nvSpPr>
          <p:spPr bwMode="auto">
            <a:xfrm>
              <a:off x="391" y="2516"/>
              <a:ext cx="226" cy="227"/>
            </a:xfrm>
            <a:prstGeom prst="ellipse">
              <a:avLst/>
            </a:prstGeom>
            <a:solidFill>
              <a:srgbClr val="FF6600">
                <a:alpha val="50195"/>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30" name="Oval 26"/>
            <p:cNvSpPr>
              <a:spLocks noChangeArrowheads="1"/>
            </p:cNvSpPr>
            <p:nvPr/>
          </p:nvSpPr>
          <p:spPr bwMode="auto">
            <a:xfrm>
              <a:off x="747" y="3332"/>
              <a:ext cx="226" cy="227"/>
            </a:xfrm>
            <a:prstGeom prst="ellipse">
              <a:avLst/>
            </a:prstGeom>
            <a:solidFill>
              <a:srgbClr val="FF6600">
                <a:alpha val="50195"/>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31" name="Oval 27"/>
            <p:cNvSpPr>
              <a:spLocks noChangeArrowheads="1"/>
            </p:cNvSpPr>
            <p:nvPr/>
          </p:nvSpPr>
          <p:spPr bwMode="auto">
            <a:xfrm>
              <a:off x="2408" y="3339"/>
              <a:ext cx="226" cy="227"/>
            </a:xfrm>
            <a:prstGeom prst="ellipse">
              <a:avLst/>
            </a:prstGeom>
            <a:solidFill>
              <a:srgbClr val="FF6600">
                <a:alpha val="50195"/>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32" name="Oval 28"/>
            <p:cNvSpPr>
              <a:spLocks noChangeArrowheads="1"/>
            </p:cNvSpPr>
            <p:nvPr/>
          </p:nvSpPr>
          <p:spPr bwMode="auto">
            <a:xfrm>
              <a:off x="4615" y="3639"/>
              <a:ext cx="226" cy="227"/>
            </a:xfrm>
            <a:prstGeom prst="ellipse">
              <a:avLst/>
            </a:prstGeom>
            <a:solidFill>
              <a:srgbClr val="FF6600">
                <a:alpha val="50195"/>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33" name="Oval 29"/>
            <p:cNvSpPr>
              <a:spLocks noChangeArrowheads="1"/>
            </p:cNvSpPr>
            <p:nvPr/>
          </p:nvSpPr>
          <p:spPr bwMode="auto">
            <a:xfrm>
              <a:off x="5801" y="2467"/>
              <a:ext cx="226" cy="227"/>
            </a:xfrm>
            <a:prstGeom prst="ellipse">
              <a:avLst/>
            </a:prstGeom>
            <a:solidFill>
              <a:srgbClr val="FF6600">
                <a:alpha val="50195"/>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34" name="Oval 30"/>
            <p:cNvSpPr>
              <a:spLocks noChangeArrowheads="1"/>
            </p:cNvSpPr>
            <p:nvPr/>
          </p:nvSpPr>
          <p:spPr bwMode="auto">
            <a:xfrm>
              <a:off x="5441" y="1643"/>
              <a:ext cx="226" cy="227"/>
            </a:xfrm>
            <a:prstGeom prst="ellipse">
              <a:avLst/>
            </a:prstGeom>
            <a:solidFill>
              <a:srgbClr val="FF6600">
                <a:alpha val="50195"/>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35" name="Oval 31"/>
            <p:cNvSpPr>
              <a:spLocks noChangeArrowheads="1"/>
            </p:cNvSpPr>
            <p:nvPr/>
          </p:nvSpPr>
          <p:spPr bwMode="auto">
            <a:xfrm>
              <a:off x="4611" y="1305"/>
              <a:ext cx="226" cy="227"/>
            </a:xfrm>
            <a:prstGeom prst="ellipse">
              <a:avLst/>
            </a:prstGeom>
            <a:solidFill>
              <a:srgbClr val="FF6600">
                <a:alpha val="50195"/>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36" name="Oval 32"/>
            <p:cNvSpPr>
              <a:spLocks noChangeArrowheads="1"/>
            </p:cNvSpPr>
            <p:nvPr/>
          </p:nvSpPr>
          <p:spPr bwMode="auto">
            <a:xfrm>
              <a:off x="3794" y="1643"/>
              <a:ext cx="226" cy="227"/>
            </a:xfrm>
            <a:prstGeom prst="ellipse">
              <a:avLst/>
            </a:prstGeom>
            <a:solidFill>
              <a:srgbClr val="FF6600">
                <a:alpha val="50195"/>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37" name="Oval 33"/>
            <p:cNvSpPr>
              <a:spLocks noChangeArrowheads="1"/>
            </p:cNvSpPr>
            <p:nvPr/>
          </p:nvSpPr>
          <p:spPr bwMode="auto">
            <a:xfrm>
              <a:off x="3438" y="2474"/>
              <a:ext cx="226" cy="227"/>
            </a:xfrm>
            <a:prstGeom prst="ellipse">
              <a:avLst/>
            </a:prstGeom>
            <a:solidFill>
              <a:srgbClr val="FF6600">
                <a:alpha val="50195"/>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38" name="Oval 34"/>
            <p:cNvSpPr>
              <a:spLocks noChangeArrowheads="1"/>
            </p:cNvSpPr>
            <p:nvPr/>
          </p:nvSpPr>
          <p:spPr bwMode="auto">
            <a:xfrm>
              <a:off x="3794" y="3290"/>
              <a:ext cx="226" cy="227"/>
            </a:xfrm>
            <a:prstGeom prst="ellipse">
              <a:avLst/>
            </a:prstGeom>
            <a:solidFill>
              <a:srgbClr val="FF6600">
                <a:alpha val="50195"/>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64539" name="Oval 35"/>
            <p:cNvSpPr>
              <a:spLocks noChangeArrowheads="1"/>
            </p:cNvSpPr>
            <p:nvPr/>
          </p:nvSpPr>
          <p:spPr bwMode="auto">
            <a:xfrm>
              <a:off x="5455" y="3297"/>
              <a:ext cx="226" cy="227"/>
            </a:xfrm>
            <a:prstGeom prst="ellipse">
              <a:avLst/>
            </a:prstGeom>
            <a:solidFill>
              <a:srgbClr val="FF6600">
                <a:alpha val="50195"/>
              </a:srgb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grpSp>
      <p:graphicFrame>
        <p:nvGraphicFramePr>
          <p:cNvPr id="64523" name="Object 36"/>
          <p:cNvGraphicFramePr>
            <a:graphicFrameLocks noChangeAspect="1"/>
          </p:cNvGraphicFramePr>
          <p:nvPr>
            <p:ph sz="half" idx="4294967295"/>
          </p:nvPr>
        </p:nvGraphicFramePr>
        <p:xfrm>
          <a:off x="3508375" y="6097588"/>
          <a:ext cx="2976563" cy="631825"/>
        </p:xfrm>
        <a:graphic>
          <a:graphicData uri="http://schemas.openxmlformats.org/presentationml/2006/ole">
            <mc:AlternateContent xmlns:mc="http://schemas.openxmlformats.org/markup-compatibility/2006">
              <mc:Choice xmlns:v="urn:schemas-microsoft-com:vml" Requires="v">
                <p:oleObj spid="_x0000_s64555" name="Equation" r:id="rId5" imgW="1231366" imgH="241195" progId="Equation.3">
                  <p:embed/>
                </p:oleObj>
              </mc:Choice>
              <mc:Fallback>
                <p:oleObj name="Equation" r:id="rId5" imgW="1231366" imgH="241195" progId="Equation.3">
                  <p:embed/>
                  <p:pic>
                    <p:nvPicPr>
                      <p:cNvPr id="0"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8375" y="6097588"/>
                        <a:ext cx="2976563"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xit" presetSubtype="0" fill="hold" nodeType="clickEffect">
                                  <p:stCondLst>
                                    <p:cond delay="0"/>
                                  </p:stCondLst>
                                  <p:childTnLst>
                                    <p:animEffect transition="out" filter="fade">
                                      <p:cBhvr>
                                        <p:cTn id="19" dur="1000"/>
                                        <p:tgtEl>
                                          <p:spTgt spid="3"/>
                                        </p:tgtEl>
                                      </p:cBhvr>
                                    </p:animEffect>
                                    <p:set>
                                      <p:cBhvr>
                                        <p:cTn id="20" dur="1" fill="hold">
                                          <p:stCondLst>
                                            <p:cond delay="999"/>
                                          </p:stCondLst>
                                        </p:cTn>
                                        <p:tgtEl>
                                          <p:spTgt spid="3"/>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xit" presetSubtype="0" fill="hold" nodeType="click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pPr>
              <a:defRPr/>
            </a:pPr>
            <a:r>
              <a:rPr lang="en-US" dirty="0"/>
              <a:t>3 - Mobile Robot Kinematics</a:t>
            </a:r>
          </a:p>
        </p:txBody>
      </p:sp>
      <p:sp>
        <p:nvSpPr>
          <p:cNvPr id="8" name="Slide Number Placeholder 4"/>
          <p:cNvSpPr>
            <a:spLocks noGrp="1"/>
          </p:cNvSpPr>
          <p:nvPr>
            <p:ph type="sldNum" sz="quarter" idx="11"/>
          </p:nvPr>
        </p:nvSpPr>
        <p:spPr/>
        <p:txBody>
          <a:bodyPr/>
          <a:lstStyle/>
          <a:p>
            <a:pPr>
              <a:defRPr/>
            </a:pPr>
            <a:r>
              <a:rPr lang="en-US" dirty="0"/>
              <a:t>3</a:t>
            </a:r>
          </a:p>
          <a:p>
            <a:pPr eaLnBrk="1" hangingPunct="1">
              <a:defRPr/>
            </a:pPr>
            <a:fld id="{C7F0B126-02EA-44D0-8A29-4EFC80598014}" type="slidenum">
              <a:rPr lang="en-US" sz="2000" b="1"/>
              <a:pPr eaLnBrk="1" hangingPunct="1">
                <a:defRPr/>
              </a:pPr>
              <a:t>5</a:t>
            </a:fld>
            <a:endParaRPr lang="en-US" sz="2000" b="1" dirty="0"/>
          </a:p>
        </p:txBody>
      </p:sp>
      <p:sp>
        <p:nvSpPr>
          <p:cNvPr id="19460" name="Rectangle 2"/>
          <p:cNvSpPr>
            <a:spLocks noGrp="1" noChangeArrowheads="1"/>
          </p:cNvSpPr>
          <p:nvPr>
            <p:ph type="title"/>
          </p:nvPr>
        </p:nvSpPr>
        <p:spPr/>
        <p:txBody>
          <a:bodyPr/>
          <a:lstStyle/>
          <a:p>
            <a:pPr indent="0"/>
            <a:r>
              <a:rPr lang="en-US" altLang="nl-NL" smtClean="0"/>
              <a:t>Example: Robot aligned with Y</a:t>
            </a:r>
            <a:r>
              <a:rPr lang="en-US" altLang="nl-NL" baseline="-25000" smtClean="0"/>
              <a:t>I</a:t>
            </a:r>
            <a:endParaRPr lang="en-GB" altLang="nl-NL" smtClean="0"/>
          </a:p>
        </p:txBody>
      </p:sp>
      <p:sp>
        <p:nvSpPr>
          <p:cNvPr id="19461" name="Rectangle 3"/>
          <p:cNvSpPr>
            <a:spLocks noGrp="1" noChangeArrowheads="1"/>
          </p:cNvSpPr>
          <p:nvPr>
            <p:ph type="body" idx="1"/>
          </p:nvPr>
        </p:nvSpPr>
        <p:spPr/>
        <p:txBody>
          <a:bodyPr/>
          <a:lstStyle/>
          <a:p>
            <a:endParaRPr lang="en-GB" altLang="nl-NL" dirty="0" smtClean="0"/>
          </a:p>
        </p:txBody>
      </p:sp>
      <p:pic>
        <p:nvPicPr>
          <p:cNvPr id="1946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425" y="1371600"/>
            <a:ext cx="38766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946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 y="5122863"/>
            <a:ext cx="4572000"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946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50" y="3357563"/>
            <a:ext cx="2743200"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946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1047750"/>
            <a:ext cx="1604962"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Footer Placeholder 3"/>
          <p:cNvSpPr>
            <a:spLocks noGrp="1"/>
          </p:cNvSpPr>
          <p:nvPr>
            <p:ph type="ftr" sz="quarter" idx="10"/>
          </p:nvPr>
        </p:nvSpPr>
        <p:spPr/>
        <p:txBody>
          <a:bodyPr/>
          <a:lstStyle/>
          <a:p>
            <a:pPr>
              <a:defRPr/>
            </a:pPr>
            <a:r>
              <a:rPr lang="en-US"/>
              <a:t>3 - Mobile Robot Kinematics</a:t>
            </a:r>
          </a:p>
        </p:txBody>
      </p:sp>
      <p:sp>
        <p:nvSpPr>
          <p:cNvPr id="11" name="Slide Number Placeholder 4"/>
          <p:cNvSpPr>
            <a:spLocks noGrp="1"/>
          </p:cNvSpPr>
          <p:nvPr>
            <p:ph type="sldNum" sz="quarter" idx="11"/>
          </p:nvPr>
        </p:nvSpPr>
        <p:spPr/>
        <p:txBody>
          <a:bodyPr/>
          <a:lstStyle/>
          <a:p>
            <a:pPr>
              <a:defRPr/>
            </a:pPr>
            <a:r>
              <a:rPr lang="en-US"/>
              <a:t>3</a:t>
            </a:r>
          </a:p>
          <a:p>
            <a:pPr eaLnBrk="1" hangingPunct="1">
              <a:defRPr/>
            </a:pPr>
            <a:fld id="{7F6CA345-80BB-4EC1-817A-96AE06BB1D1F}" type="slidenum">
              <a:rPr lang="en-US" sz="2000" b="1"/>
              <a:pPr eaLnBrk="1" hangingPunct="1">
                <a:defRPr/>
              </a:pPr>
              <a:t>50</a:t>
            </a:fld>
            <a:endParaRPr lang="en-US" sz="2000" b="1"/>
          </a:p>
        </p:txBody>
      </p:sp>
      <p:sp>
        <p:nvSpPr>
          <p:cNvPr id="65540" name="Rectangle 2"/>
          <p:cNvSpPr>
            <a:spLocks noGrp="1" noChangeArrowheads="1"/>
          </p:cNvSpPr>
          <p:nvPr>
            <p:ph type="title"/>
          </p:nvPr>
        </p:nvSpPr>
        <p:spPr/>
        <p:txBody>
          <a:bodyPr/>
          <a:lstStyle/>
          <a:p>
            <a:pPr indent="0"/>
            <a:r>
              <a:rPr lang="en-US" altLang="nl-NL" smtClean="0"/>
              <a:t>Kinematic Position Control: Stability Issue</a:t>
            </a:r>
          </a:p>
        </p:txBody>
      </p:sp>
      <p:sp>
        <p:nvSpPr>
          <p:cNvPr id="65541" name="Rectangle 3"/>
          <p:cNvSpPr>
            <a:spLocks noGrp="1" noChangeArrowheads="1"/>
          </p:cNvSpPr>
          <p:nvPr>
            <p:ph type="body" idx="1"/>
          </p:nvPr>
        </p:nvSpPr>
        <p:spPr/>
        <p:txBody>
          <a:bodyPr/>
          <a:lstStyle/>
          <a:p>
            <a:pPr marL="292100" indent="-292100" defTabSz="914400"/>
            <a:r>
              <a:rPr lang="en-US" altLang="nl-NL" smtClean="0"/>
              <a:t>It can further be shown, that the closed loop control system is locally exponentially stable if</a:t>
            </a:r>
          </a:p>
          <a:p>
            <a:pPr marL="292100" indent="-292100" defTabSz="914400"/>
            <a:endParaRPr lang="en-US" altLang="nl-NL" smtClean="0"/>
          </a:p>
          <a:p>
            <a:pPr marL="292100" indent="-292100" defTabSz="914400"/>
            <a:endParaRPr lang="en-US" altLang="nl-NL" smtClean="0"/>
          </a:p>
          <a:p>
            <a:pPr marL="292100" indent="-292100" defTabSz="914400"/>
            <a:endParaRPr lang="en-US" altLang="nl-NL" smtClean="0"/>
          </a:p>
          <a:p>
            <a:pPr marL="292100" indent="-292100" defTabSz="914400"/>
            <a:r>
              <a:rPr lang="en-US" altLang="nl-NL" smtClean="0"/>
              <a:t>Proof: </a:t>
            </a:r>
            <a:br>
              <a:rPr lang="en-US" altLang="nl-NL" smtClean="0"/>
            </a:br>
            <a:r>
              <a:rPr lang="en-US" altLang="nl-NL" smtClean="0"/>
              <a:t>for small </a:t>
            </a:r>
            <a:r>
              <a:rPr lang="en-US" altLang="nl-NL" i="1" smtClean="0"/>
              <a:t>x</a:t>
            </a:r>
            <a:r>
              <a:rPr lang="en-US" altLang="nl-NL" smtClean="0">
                <a:latin typeface="Symbol" pitchFamily="18" charset="2"/>
              </a:rPr>
              <a:t> -&gt; </a:t>
            </a:r>
            <a:r>
              <a:rPr lang="en-US" altLang="nl-NL" smtClean="0"/>
              <a:t>cos</a:t>
            </a:r>
            <a:r>
              <a:rPr lang="en-US" altLang="nl-NL" i="1" smtClean="0"/>
              <a:t>x</a:t>
            </a:r>
            <a:r>
              <a:rPr lang="en-US" altLang="nl-NL" smtClean="0"/>
              <a:t> = 1, sin</a:t>
            </a:r>
            <a:r>
              <a:rPr lang="en-US" altLang="nl-NL" i="1" smtClean="0"/>
              <a:t>x</a:t>
            </a:r>
            <a:r>
              <a:rPr lang="en-US" altLang="nl-NL" smtClean="0"/>
              <a:t> = </a:t>
            </a:r>
            <a:r>
              <a:rPr lang="en-US" altLang="nl-NL" i="1" smtClean="0"/>
              <a:t>x</a:t>
            </a:r>
            <a:r>
              <a:rPr lang="en-US" altLang="nl-NL" i="1" smtClean="0">
                <a:latin typeface="Symbol" pitchFamily="18" charset="2"/>
              </a:rPr>
              <a:t/>
            </a:r>
            <a:br>
              <a:rPr lang="en-US" altLang="nl-NL" i="1" smtClean="0">
                <a:latin typeface="Symbol" pitchFamily="18" charset="2"/>
              </a:rPr>
            </a:br>
            <a:r>
              <a:rPr lang="en-US" altLang="nl-NL" i="1" smtClean="0">
                <a:latin typeface="Symbol" pitchFamily="18" charset="2"/>
              </a:rPr>
              <a:t/>
            </a:r>
            <a:br>
              <a:rPr lang="en-US" altLang="nl-NL" i="1" smtClean="0">
                <a:latin typeface="Symbol" pitchFamily="18" charset="2"/>
              </a:rPr>
            </a:br>
            <a:r>
              <a:rPr lang="en-US" altLang="nl-NL" i="1" smtClean="0">
                <a:latin typeface="Symbol" pitchFamily="18" charset="2"/>
              </a:rPr>
              <a:t/>
            </a:r>
            <a:br>
              <a:rPr lang="en-US" altLang="nl-NL" i="1" smtClean="0">
                <a:latin typeface="Symbol" pitchFamily="18" charset="2"/>
              </a:rPr>
            </a:br>
            <a:r>
              <a:rPr lang="en-US" altLang="nl-NL" i="1" smtClean="0">
                <a:latin typeface="Symbol" pitchFamily="18" charset="2"/>
              </a:rPr>
              <a:t/>
            </a:r>
            <a:br>
              <a:rPr lang="en-US" altLang="nl-NL" i="1" smtClean="0">
                <a:latin typeface="Symbol" pitchFamily="18" charset="2"/>
              </a:rPr>
            </a:br>
            <a:r>
              <a:rPr lang="en-US" altLang="nl-NL" i="1" smtClean="0">
                <a:latin typeface="Symbol" pitchFamily="18" charset="2"/>
              </a:rPr>
              <a:t/>
            </a:r>
            <a:br>
              <a:rPr lang="en-US" altLang="nl-NL" i="1" smtClean="0">
                <a:latin typeface="Symbol" pitchFamily="18" charset="2"/>
              </a:rPr>
            </a:br>
            <a:endParaRPr lang="en-US" altLang="nl-NL" i="1" smtClean="0">
              <a:latin typeface="Symbol" pitchFamily="18" charset="2"/>
            </a:endParaRPr>
          </a:p>
          <a:p>
            <a:pPr marL="292100" indent="-292100" defTabSz="914400">
              <a:buFont typeface="Wingdings" pitchFamily="2" charset="2"/>
              <a:buNone/>
            </a:pPr>
            <a:r>
              <a:rPr lang="en-US" altLang="nl-NL" smtClean="0"/>
              <a:t>	and the characteristic polynomial of the matrix </a:t>
            </a:r>
            <a:r>
              <a:rPr lang="en-US" altLang="nl-NL" i="1" smtClean="0"/>
              <a:t>A</a:t>
            </a:r>
            <a:r>
              <a:rPr lang="en-US" altLang="nl-NL" smtClean="0"/>
              <a:t> of all roots </a:t>
            </a:r>
            <a:br>
              <a:rPr lang="en-US" altLang="nl-NL" smtClean="0"/>
            </a:br>
            <a:r>
              <a:rPr lang="en-US" altLang="nl-NL" smtClean="0"/>
              <a:t/>
            </a:r>
            <a:br>
              <a:rPr lang="en-US" altLang="nl-NL" smtClean="0"/>
            </a:br>
            <a:r>
              <a:rPr lang="en-US" altLang="nl-NL" smtClean="0"/>
              <a:t/>
            </a:r>
            <a:br>
              <a:rPr lang="en-US" altLang="nl-NL" smtClean="0"/>
            </a:br>
            <a:r>
              <a:rPr lang="en-US" altLang="nl-NL" smtClean="0"/>
              <a:t>have negative real parts.</a:t>
            </a:r>
          </a:p>
          <a:p>
            <a:pPr marL="292100" indent="-292100" defTabSz="914400"/>
            <a:endParaRPr lang="en-US" altLang="nl-NL" smtClean="0"/>
          </a:p>
        </p:txBody>
      </p:sp>
      <p:graphicFrame>
        <p:nvGraphicFramePr>
          <p:cNvPr id="65542" name="Object 4"/>
          <p:cNvGraphicFramePr>
            <a:graphicFrameLocks noChangeAspect="1"/>
          </p:cNvGraphicFramePr>
          <p:nvPr/>
        </p:nvGraphicFramePr>
        <p:xfrm>
          <a:off x="2532063" y="1773238"/>
          <a:ext cx="3359150" cy="468312"/>
        </p:xfrm>
        <a:graphic>
          <a:graphicData uri="http://schemas.openxmlformats.org/presentationml/2006/ole">
            <mc:AlternateContent xmlns:mc="http://schemas.openxmlformats.org/markup-compatibility/2006">
              <mc:Choice xmlns:v="urn:schemas-microsoft-com:vml" Requires="v">
                <p:oleObj spid="_x0000_s65557" name="Equation" r:id="rId3" imgW="1765300" imgH="228600" progId="Equation.3">
                  <p:embed/>
                </p:oleObj>
              </mc:Choice>
              <mc:Fallback>
                <p:oleObj name="Equation" r:id="rId3" imgW="176530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063" y="1773238"/>
                        <a:ext cx="3359150"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554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3519488"/>
            <a:ext cx="3165475"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5544"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9575" y="3446463"/>
            <a:ext cx="2805113"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5545"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688" y="5445125"/>
            <a:ext cx="3551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65546" name="Object 9"/>
          <p:cNvGraphicFramePr>
            <a:graphicFrameLocks noChangeAspect="1"/>
          </p:cNvGraphicFramePr>
          <p:nvPr>
            <p:ph sz="half" idx="4294967295"/>
          </p:nvPr>
        </p:nvGraphicFramePr>
        <p:xfrm>
          <a:off x="5003800" y="2241550"/>
          <a:ext cx="3140075" cy="708025"/>
        </p:xfrm>
        <a:graphic>
          <a:graphicData uri="http://schemas.openxmlformats.org/presentationml/2006/ole">
            <mc:AlternateContent xmlns:mc="http://schemas.openxmlformats.org/markup-compatibility/2006">
              <mc:Choice xmlns:v="urn:schemas-microsoft-com:vml" Requires="v">
                <p:oleObj spid="_x0000_s65558" name="Equation" r:id="rId8" imgW="1231366" imgH="241195" progId="Equation.3">
                  <p:embed/>
                </p:oleObj>
              </mc:Choice>
              <mc:Fallback>
                <p:oleObj name="Equation" r:id="rId8" imgW="1231366" imgH="241195"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3800" y="2241550"/>
                        <a:ext cx="3140075"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en-US" smtClean="0"/>
              <a:t>Questions</a:t>
            </a:r>
            <a:r>
              <a:rPr lang="nl-NL" altLang="en-US" smtClean="0"/>
              <a:t>?</a:t>
            </a:r>
            <a:endParaRPr lang="en-US" altLang="en-US" smtClean="0"/>
          </a:p>
        </p:txBody>
      </p:sp>
      <p:sp>
        <p:nvSpPr>
          <p:cNvPr id="66563" name="Content Placeholder 2"/>
          <p:cNvSpPr>
            <a:spLocks noGrp="1"/>
          </p:cNvSpPr>
          <p:nvPr>
            <p:ph idx="1"/>
          </p:nvPr>
        </p:nvSpPr>
        <p:spPr/>
        <p:txBody>
          <a:bodyPr/>
          <a:lstStyle/>
          <a:p>
            <a:r>
              <a:rPr lang="en-GB" altLang="en-US" smtClean="0"/>
              <a:t>Answers</a:t>
            </a:r>
          </a:p>
        </p:txBody>
      </p:sp>
      <p:sp>
        <p:nvSpPr>
          <p:cNvPr id="4" name="Footer Placeholder 3"/>
          <p:cNvSpPr>
            <a:spLocks noGrp="1"/>
          </p:cNvSpPr>
          <p:nvPr>
            <p:ph type="ftr" sz="quarter" idx="10"/>
          </p:nvPr>
        </p:nvSpPr>
        <p:spPr/>
        <p:txBody>
          <a:bodyPr/>
          <a:lstStyle/>
          <a:p>
            <a:pPr>
              <a:defRPr/>
            </a:pPr>
            <a:r>
              <a:rPr lang="en-US" smtClean="0"/>
              <a:t>3 - Mobile Robot Kinematics</a:t>
            </a:r>
            <a:endParaRPr lang="en-US"/>
          </a:p>
        </p:txBody>
      </p:sp>
      <p:sp>
        <p:nvSpPr>
          <p:cNvPr id="5" name="Slide Number Placeholder 4"/>
          <p:cNvSpPr>
            <a:spLocks noGrp="1"/>
          </p:cNvSpPr>
          <p:nvPr>
            <p:ph type="sldNum" sz="quarter" idx="11"/>
          </p:nvPr>
        </p:nvSpPr>
        <p:spPr/>
        <p:txBody>
          <a:bodyPr/>
          <a:lstStyle/>
          <a:p>
            <a:pPr>
              <a:defRPr/>
            </a:pPr>
            <a:r>
              <a:rPr lang="en-US" smtClean="0"/>
              <a:t>3</a:t>
            </a:r>
          </a:p>
          <a:p>
            <a:pPr>
              <a:defRPr/>
            </a:pPr>
            <a:fld id="{89BE3D67-EFF7-45FC-9086-272ABC07A343}" type="slidenum">
              <a:rPr lang="en-US" smtClean="0"/>
              <a:pPr>
                <a:defRPr/>
              </a:pPr>
              <a:t>51</a:t>
            </a:fld>
            <a:endParaRPr lang="en-US"/>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3"/>
          <p:cNvSpPr>
            <a:spLocks noGrp="1"/>
          </p:cNvSpPr>
          <p:nvPr>
            <p:ph type="ftr" sz="quarter" idx="10"/>
          </p:nvPr>
        </p:nvSpPr>
        <p:spPr/>
        <p:txBody>
          <a:bodyPr/>
          <a:lstStyle/>
          <a:p>
            <a:pPr>
              <a:defRPr/>
            </a:pPr>
            <a:r>
              <a:rPr lang="en-US" dirty="0"/>
              <a:t>3 - Mobile Robot Kinematics</a:t>
            </a:r>
          </a:p>
        </p:txBody>
      </p:sp>
      <p:sp>
        <p:nvSpPr>
          <p:cNvPr id="13" name="Slide Number Placeholder 4"/>
          <p:cNvSpPr>
            <a:spLocks noGrp="1"/>
          </p:cNvSpPr>
          <p:nvPr>
            <p:ph type="sldNum" sz="quarter" idx="11"/>
          </p:nvPr>
        </p:nvSpPr>
        <p:spPr/>
        <p:txBody>
          <a:bodyPr/>
          <a:lstStyle/>
          <a:p>
            <a:pPr>
              <a:defRPr/>
            </a:pPr>
            <a:r>
              <a:rPr lang="en-US" dirty="0"/>
              <a:t>3</a:t>
            </a:r>
          </a:p>
          <a:p>
            <a:pPr eaLnBrk="1" hangingPunct="1">
              <a:defRPr/>
            </a:pPr>
            <a:fld id="{07414039-FAD4-4750-A874-565F9DD455C5}" type="slidenum">
              <a:rPr lang="en-US" sz="2000" b="1"/>
              <a:pPr eaLnBrk="1" hangingPunct="1">
                <a:defRPr/>
              </a:pPr>
              <a:t>6</a:t>
            </a:fld>
            <a:endParaRPr lang="en-US" sz="2000" b="1" dirty="0"/>
          </a:p>
        </p:txBody>
      </p:sp>
      <p:sp>
        <p:nvSpPr>
          <p:cNvPr id="20484" name="Rectangle 2"/>
          <p:cNvSpPr>
            <a:spLocks noGrp="1" noChangeArrowheads="1"/>
          </p:cNvSpPr>
          <p:nvPr>
            <p:ph type="title"/>
          </p:nvPr>
        </p:nvSpPr>
        <p:spPr/>
        <p:txBody>
          <a:bodyPr/>
          <a:lstStyle/>
          <a:p>
            <a:pPr indent="0"/>
            <a:r>
              <a:rPr lang="en-US" altLang="nl-NL" smtClean="0"/>
              <a:t>Wheel Kinematic Constraints: Assumptions</a:t>
            </a:r>
          </a:p>
        </p:txBody>
      </p:sp>
      <p:sp>
        <p:nvSpPr>
          <p:cNvPr id="20485" name="Rectangle 3"/>
          <p:cNvSpPr>
            <a:spLocks noGrp="1" noChangeArrowheads="1"/>
          </p:cNvSpPr>
          <p:nvPr>
            <p:ph type="body" idx="1"/>
          </p:nvPr>
        </p:nvSpPr>
        <p:spPr>
          <a:xfrm>
            <a:off x="395288" y="2265364"/>
            <a:ext cx="6429375" cy="3051814"/>
          </a:xfrm>
        </p:spPr>
        <p:txBody>
          <a:bodyPr/>
          <a:lstStyle/>
          <a:p>
            <a:pPr>
              <a:lnSpc>
                <a:spcPct val="90000"/>
              </a:lnSpc>
            </a:pPr>
            <a:r>
              <a:rPr lang="en-US" altLang="nl-NL" dirty="0" smtClean="0"/>
              <a:t>Movement on a horizontal plane</a:t>
            </a:r>
          </a:p>
          <a:p>
            <a:pPr>
              <a:lnSpc>
                <a:spcPct val="90000"/>
              </a:lnSpc>
            </a:pPr>
            <a:r>
              <a:rPr lang="en-US" altLang="nl-NL" dirty="0" smtClean="0"/>
              <a:t>Point contact of the wheels</a:t>
            </a:r>
          </a:p>
          <a:p>
            <a:pPr>
              <a:lnSpc>
                <a:spcPct val="90000"/>
              </a:lnSpc>
            </a:pPr>
            <a:r>
              <a:rPr lang="en-US" altLang="nl-NL" dirty="0" smtClean="0"/>
              <a:t>Wheels not </a:t>
            </a:r>
            <a:r>
              <a:rPr lang="en-US" altLang="nl-NL" dirty="0" smtClean="0"/>
              <a:t>deformable *</a:t>
            </a:r>
            <a:endParaRPr lang="en-US" altLang="nl-NL" dirty="0" smtClean="0"/>
          </a:p>
          <a:p>
            <a:pPr>
              <a:lnSpc>
                <a:spcPct val="90000"/>
              </a:lnSpc>
            </a:pPr>
            <a:r>
              <a:rPr lang="en-US" altLang="nl-NL" dirty="0" smtClean="0"/>
              <a:t>Pure rolling </a:t>
            </a:r>
          </a:p>
          <a:p>
            <a:pPr lvl="1">
              <a:lnSpc>
                <a:spcPct val="90000"/>
              </a:lnSpc>
            </a:pPr>
            <a:r>
              <a:rPr lang="en-US" altLang="nl-NL" dirty="0" err="1" smtClean="0"/>
              <a:t>v</a:t>
            </a:r>
            <a:r>
              <a:rPr lang="en-US" altLang="nl-NL" baseline="-25000" dirty="0" err="1" smtClean="0"/>
              <a:t>c</a:t>
            </a:r>
            <a:r>
              <a:rPr lang="en-US" altLang="nl-NL" i="1" dirty="0" smtClean="0"/>
              <a:t> </a:t>
            </a:r>
            <a:r>
              <a:rPr lang="en-US" altLang="nl-NL" dirty="0" smtClean="0"/>
              <a:t>= 0 at contact point</a:t>
            </a:r>
          </a:p>
          <a:p>
            <a:pPr>
              <a:lnSpc>
                <a:spcPct val="90000"/>
              </a:lnSpc>
            </a:pPr>
            <a:r>
              <a:rPr lang="en-US" altLang="nl-NL" dirty="0" smtClean="0"/>
              <a:t>No slipping, skidding or sliding </a:t>
            </a:r>
          </a:p>
          <a:p>
            <a:pPr>
              <a:lnSpc>
                <a:spcPct val="90000"/>
              </a:lnSpc>
            </a:pPr>
            <a:r>
              <a:rPr lang="en-US" altLang="nl-NL" dirty="0" smtClean="0"/>
              <a:t>No friction for rotation around contact </a:t>
            </a:r>
            <a:r>
              <a:rPr lang="en-US" altLang="nl-NL" dirty="0" smtClean="0"/>
              <a:t>point</a:t>
            </a:r>
          </a:p>
          <a:p>
            <a:pPr>
              <a:lnSpc>
                <a:spcPct val="90000"/>
              </a:lnSpc>
            </a:pPr>
            <a:r>
              <a:rPr lang="en-US" altLang="nl-NL" dirty="0" smtClean="0"/>
              <a:t>Steering </a:t>
            </a:r>
            <a:r>
              <a:rPr lang="en-US" altLang="nl-NL" dirty="0" smtClean="0"/>
              <a:t>axes orthogonal to the </a:t>
            </a:r>
            <a:r>
              <a:rPr lang="en-US" altLang="nl-NL" dirty="0" smtClean="0"/>
              <a:t>surface </a:t>
            </a:r>
            <a:endParaRPr lang="en-US" altLang="nl-NL" dirty="0" smtClean="0"/>
          </a:p>
          <a:p>
            <a:pPr>
              <a:lnSpc>
                <a:spcPct val="90000"/>
              </a:lnSpc>
            </a:pPr>
            <a:r>
              <a:rPr lang="en-US" altLang="nl-NL" dirty="0" smtClean="0"/>
              <a:t>Wheels connected by rigid frame (chassis)</a:t>
            </a:r>
          </a:p>
          <a:p>
            <a:pPr>
              <a:lnSpc>
                <a:spcPct val="90000"/>
              </a:lnSpc>
            </a:pPr>
            <a:endParaRPr lang="en-US" altLang="nl-NL" dirty="0" smtClean="0"/>
          </a:p>
        </p:txBody>
      </p:sp>
      <p:grpSp>
        <p:nvGrpSpPr>
          <p:cNvPr id="20486" name="Group 4"/>
          <p:cNvGrpSpPr>
            <a:grpSpLocks/>
          </p:cNvGrpSpPr>
          <p:nvPr/>
        </p:nvGrpSpPr>
        <p:grpSpPr bwMode="auto">
          <a:xfrm>
            <a:off x="3868738" y="2924175"/>
            <a:ext cx="1406525" cy="985838"/>
            <a:chOff x="4464" y="3459"/>
            <a:chExt cx="960" cy="621"/>
          </a:xfrm>
        </p:grpSpPr>
        <p:sp>
          <p:nvSpPr>
            <p:cNvPr id="20488" name="Oval 5"/>
            <p:cNvSpPr>
              <a:spLocks noChangeArrowheads="1"/>
            </p:cNvSpPr>
            <p:nvPr/>
          </p:nvSpPr>
          <p:spPr bwMode="auto">
            <a:xfrm>
              <a:off x="4800" y="3696"/>
              <a:ext cx="336" cy="336"/>
            </a:xfrm>
            <a:prstGeom prst="ellipse">
              <a:avLst/>
            </a:prstGeom>
            <a:solidFill>
              <a:schemeClr val="accent1"/>
            </a:solidFill>
            <a:ln w="12700">
              <a:solidFill>
                <a:schemeClr val="tx1"/>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0489" name="Line 6"/>
            <p:cNvSpPr>
              <a:spLocks noChangeShapeType="1"/>
            </p:cNvSpPr>
            <p:nvPr/>
          </p:nvSpPr>
          <p:spPr bwMode="auto">
            <a:xfrm>
              <a:off x="4704" y="4032"/>
              <a:ext cx="5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0490" name="Arc 7"/>
            <p:cNvSpPr>
              <a:spLocks/>
            </p:cNvSpPr>
            <p:nvPr/>
          </p:nvSpPr>
          <p:spPr bwMode="auto">
            <a:xfrm>
              <a:off x="4757" y="3602"/>
              <a:ext cx="416" cy="288"/>
            </a:xfrm>
            <a:custGeom>
              <a:avLst/>
              <a:gdLst>
                <a:gd name="T0" fmla="*/ 0 w 31199"/>
                <a:gd name="T1" fmla="*/ 0 h 21600"/>
                <a:gd name="T2" fmla="*/ 0 w 31199"/>
                <a:gd name="T3" fmla="*/ 0 h 21600"/>
                <a:gd name="T4" fmla="*/ 0 w 31199"/>
                <a:gd name="T5" fmla="*/ 0 h 21600"/>
                <a:gd name="T6" fmla="*/ 0 60000 65536"/>
                <a:gd name="T7" fmla="*/ 0 60000 65536"/>
                <a:gd name="T8" fmla="*/ 0 60000 65536"/>
                <a:gd name="T9" fmla="*/ 0 w 31199"/>
                <a:gd name="T10" fmla="*/ 0 h 21600"/>
                <a:gd name="T11" fmla="*/ 31199 w 31199"/>
                <a:gd name="T12" fmla="*/ 21600 h 21600"/>
              </a:gdLst>
              <a:ahLst/>
              <a:cxnLst>
                <a:cxn ang="T6">
                  <a:pos x="T0" y="T1"/>
                </a:cxn>
                <a:cxn ang="T7">
                  <a:pos x="T2" y="T3"/>
                </a:cxn>
                <a:cxn ang="T8">
                  <a:pos x="T4" y="T5"/>
                </a:cxn>
              </a:cxnLst>
              <a:rect l="T9" t="T10" r="T11" b="T12"/>
              <a:pathLst>
                <a:path w="31199" h="21600" fill="none" extrusionOk="0">
                  <a:moveTo>
                    <a:pt x="0" y="5277"/>
                  </a:moveTo>
                  <a:cubicBezTo>
                    <a:pt x="3927" y="1873"/>
                    <a:pt x="8950" y="-1"/>
                    <a:pt x="14147" y="0"/>
                  </a:cubicBezTo>
                  <a:cubicBezTo>
                    <a:pt x="20813" y="0"/>
                    <a:pt x="27106" y="3078"/>
                    <a:pt x="31198" y="8341"/>
                  </a:cubicBezTo>
                </a:path>
                <a:path w="31199" h="21600" stroke="0" extrusionOk="0">
                  <a:moveTo>
                    <a:pt x="0" y="5277"/>
                  </a:moveTo>
                  <a:cubicBezTo>
                    <a:pt x="3927" y="1873"/>
                    <a:pt x="8950" y="-1"/>
                    <a:pt x="14147" y="0"/>
                  </a:cubicBezTo>
                  <a:cubicBezTo>
                    <a:pt x="20813" y="0"/>
                    <a:pt x="27106" y="3078"/>
                    <a:pt x="31198" y="8341"/>
                  </a:cubicBezTo>
                  <a:lnTo>
                    <a:pt x="14147" y="21600"/>
                  </a:lnTo>
                  <a:lnTo>
                    <a:pt x="0" y="5277"/>
                  </a:lnTo>
                  <a:close/>
                </a:path>
              </a:pathLst>
            </a:custGeom>
            <a:noFill/>
            <a:ln w="12700">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20491" name="Line 8"/>
            <p:cNvSpPr>
              <a:spLocks noChangeShapeType="1"/>
            </p:cNvSpPr>
            <p:nvPr/>
          </p:nvSpPr>
          <p:spPr bwMode="auto">
            <a:xfrm flipH="1">
              <a:off x="4486" y="3868"/>
              <a:ext cx="48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aphicFrame>
          <p:nvGraphicFramePr>
            <p:cNvPr id="20492" name="Object 9"/>
            <p:cNvGraphicFramePr>
              <a:graphicFrameLocks noChangeAspect="1"/>
            </p:cNvGraphicFramePr>
            <p:nvPr/>
          </p:nvGraphicFramePr>
          <p:xfrm>
            <a:off x="5052" y="3459"/>
            <a:ext cx="372" cy="237"/>
          </p:xfrm>
          <a:graphic>
            <a:graphicData uri="http://schemas.openxmlformats.org/presentationml/2006/ole">
              <mc:AlternateContent xmlns:mc="http://schemas.openxmlformats.org/markup-compatibility/2006">
                <mc:Choice xmlns:v="urn:schemas-microsoft-com:vml" Requires="v">
                  <p:oleObj spid="_x0000_s20508" name="Equation" r:id="rId4" imgW="317225" imgH="203024" progId="Equation.3">
                    <p:embed/>
                  </p:oleObj>
                </mc:Choice>
                <mc:Fallback>
                  <p:oleObj name="Equation" r:id="rId4" imgW="317225" imgH="203024"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2" y="3459"/>
                          <a:ext cx="372"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3" name="Object 10"/>
            <p:cNvGraphicFramePr>
              <a:graphicFrameLocks noChangeAspect="1"/>
            </p:cNvGraphicFramePr>
            <p:nvPr/>
          </p:nvGraphicFramePr>
          <p:xfrm>
            <a:off x="4464" y="3916"/>
            <a:ext cx="178" cy="164"/>
          </p:xfrm>
          <a:graphic>
            <a:graphicData uri="http://schemas.openxmlformats.org/presentationml/2006/ole">
              <mc:AlternateContent xmlns:mc="http://schemas.openxmlformats.org/markup-compatibility/2006">
                <mc:Choice xmlns:v="urn:schemas-microsoft-com:vml" Requires="v">
                  <p:oleObj spid="_x0000_s20509" name="Equation" r:id="rId6" imgW="152334" imgH="139639" progId="Equation.3">
                    <p:embed/>
                  </p:oleObj>
                </mc:Choice>
                <mc:Fallback>
                  <p:oleObj name="Equation" r:id="rId6" imgW="152334" imgH="139639"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4" y="3916"/>
                          <a:ext cx="178"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20487"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6250" y="1371600"/>
            <a:ext cx="337185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2" name="Rectangle 1"/>
          <p:cNvSpPr/>
          <p:nvPr/>
        </p:nvSpPr>
        <p:spPr>
          <a:xfrm>
            <a:off x="577893" y="5317177"/>
            <a:ext cx="2880320" cy="200055"/>
          </a:xfrm>
          <a:prstGeom prst="rect">
            <a:avLst/>
          </a:prstGeom>
        </p:spPr>
        <p:txBody>
          <a:bodyPr wrap="square">
            <a:spAutoFit/>
          </a:bodyPr>
          <a:lstStyle/>
          <a:p>
            <a:r>
              <a:rPr lang="en-GB" sz="700" dirty="0" smtClean="0"/>
              <a:t>* http://www.youtube.com/watch?v=mfJejgODr3E</a:t>
            </a:r>
            <a:endParaRPr lang="en-GB" sz="700" dirty="0"/>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3"/>
          <p:cNvSpPr>
            <a:spLocks noGrp="1"/>
          </p:cNvSpPr>
          <p:nvPr>
            <p:ph type="ftr" sz="quarter" idx="10"/>
          </p:nvPr>
        </p:nvSpPr>
        <p:spPr/>
        <p:txBody>
          <a:bodyPr/>
          <a:lstStyle/>
          <a:p>
            <a:pPr>
              <a:defRPr/>
            </a:pPr>
            <a:r>
              <a:rPr lang="en-US"/>
              <a:t>3 - Mobile Robot Kinematics</a:t>
            </a:r>
          </a:p>
        </p:txBody>
      </p:sp>
      <p:sp>
        <p:nvSpPr>
          <p:cNvPr id="21" name="Slide Number Placeholder 4"/>
          <p:cNvSpPr>
            <a:spLocks noGrp="1"/>
          </p:cNvSpPr>
          <p:nvPr>
            <p:ph type="sldNum" sz="quarter" idx="11"/>
          </p:nvPr>
        </p:nvSpPr>
        <p:spPr/>
        <p:txBody>
          <a:bodyPr/>
          <a:lstStyle/>
          <a:p>
            <a:pPr>
              <a:defRPr/>
            </a:pPr>
            <a:r>
              <a:rPr lang="en-US"/>
              <a:t>3</a:t>
            </a:r>
          </a:p>
          <a:p>
            <a:pPr eaLnBrk="1" hangingPunct="1">
              <a:defRPr/>
            </a:pPr>
            <a:fld id="{44F28D43-70F5-4CF6-A00D-2ED1EAF91B5D}" type="slidenum">
              <a:rPr lang="en-US" sz="2000" b="1"/>
              <a:pPr eaLnBrk="1" hangingPunct="1">
                <a:defRPr/>
              </a:pPr>
              <a:t>7</a:t>
            </a:fld>
            <a:endParaRPr lang="en-US" sz="2000" b="1"/>
          </a:p>
        </p:txBody>
      </p:sp>
      <p:pic>
        <p:nvPicPr>
          <p:cNvPr id="2150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3" y="1000125"/>
            <a:ext cx="6815137"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1509" name="Rectangle 3"/>
          <p:cNvSpPr>
            <a:spLocks noGrp="1" noChangeArrowheads="1"/>
          </p:cNvSpPr>
          <p:nvPr>
            <p:ph type="title"/>
          </p:nvPr>
        </p:nvSpPr>
        <p:spPr/>
        <p:txBody>
          <a:bodyPr/>
          <a:lstStyle/>
          <a:p>
            <a:pPr indent="0"/>
            <a:r>
              <a:rPr lang="en-US" altLang="nl-NL" sz="1600" smtClean="0"/>
              <a:t>Wheel Kinematic Constraints:</a:t>
            </a:r>
            <a:r>
              <a:rPr lang="en-US" altLang="nl-NL" sz="2000" smtClean="0"/>
              <a:t> </a:t>
            </a:r>
            <a:r>
              <a:rPr lang="en-US" altLang="nl-NL" smtClean="0"/>
              <a:t>Fixed Standard Wheel</a:t>
            </a:r>
          </a:p>
        </p:txBody>
      </p:sp>
      <p:sp>
        <p:nvSpPr>
          <p:cNvPr id="21510" name="Rectangle 5"/>
          <p:cNvSpPr>
            <a:spLocks noChangeArrowheads="1"/>
          </p:cNvSpPr>
          <p:nvPr/>
        </p:nvSpPr>
        <p:spPr bwMode="auto">
          <a:xfrm>
            <a:off x="7867650" y="3813175"/>
            <a:ext cx="19050" cy="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1511" name="Rectangle 6"/>
          <p:cNvSpPr>
            <a:spLocks noChangeArrowheads="1"/>
          </p:cNvSpPr>
          <p:nvPr/>
        </p:nvSpPr>
        <p:spPr bwMode="auto">
          <a:xfrm>
            <a:off x="8067675" y="3813175"/>
            <a:ext cx="17463" cy="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1512" name="Rectangle 10"/>
          <p:cNvSpPr>
            <a:spLocks noChangeArrowheads="1"/>
          </p:cNvSpPr>
          <p:nvPr/>
        </p:nvSpPr>
        <p:spPr bwMode="auto">
          <a:xfrm>
            <a:off x="6750050" y="4456113"/>
            <a:ext cx="0" cy="1905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1513" name="Rectangle 11"/>
          <p:cNvSpPr>
            <a:spLocks noChangeArrowheads="1"/>
          </p:cNvSpPr>
          <p:nvPr/>
        </p:nvSpPr>
        <p:spPr bwMode="auto">
          <a:xfrm>
            <a:off x="5919788" y="3559175"/>
            <a:ext cx="0" cy="1905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1514" name="Rectangle 16"/>
          <p:cNvSpPr>
            <a:spLocks noChangeArrowheads="1"/>
          </p:cNvSpPr>
          <p:nvPr/>
        </p:nvSpPr>
        <p:spPr bwMode="auto">
          <a:xfrm>
            <a:off x="6297613" y="4027488"/>
            <a:ext cx="19050" cy="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1515" name="Rectangle 17"/>
          <p:cNvSpPr>
            <a:spLocks noChangeArrowheads="1"/>
          </p:cNvSpPr>
          <p:nvPr/>
        </p:nvSpPr>
        <p:spPr bwMode="auto">
          <a:xfrm>
            <a:off x="5919788" y="3559175"/>
            <a:ext cx="0" cy="1905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1516" name="Rectangle 18"/>
          <p:cNvSpPr>
            <a:spLocks noChangeArrowheads="1"/>
          </p:cNvSpPr>
          <p:nvPr/>
        </p:nvSpPr>
        <p:spPr bwMode="auto">
          <a:xfrm>
            <a:off x="6426200" y="3870325"/>
            <a:ext cx="0" cy="2063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1517" name="Rectangle 19"/>
          <p:cNvSpPr>
            <a:spLocks noChangeArrowheads="1"/>
          </p:cNvSpPr>
          <p:nvPr/>
        </p:nvSpPr>
        <p:spPr bwMode="auto">
          <a:xfrm>
            <a:off x="7975600" y="3733800"/>
            <a:ext cx="19050" cy="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1518" name="Rectangle 20"/>
          <p:cNvSpPr>
            <a:spLocks noChangeArrowheads="1"/>
          </p:cNvSpPr>
          <p:nvPr/>
        </p:nvSpPr>
        <p:spPr bwMode="auto">
          <a:xfrm>
            <a:off x="7975600" y="3851275"/>
            <a:ext cx="19050" cy="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1519" name="Rectangle 21"/>
          <p:cNvSpPr>
            <a:spLocks noChangeArrowheads="1"/>
          </p:cNvSpPr>
          <p:nvPr/>
        </p:nvSpPr>
        <p:spPr bwMode="auto">
          <a:xfrm>
            <a:off x="7921625" y="3792538"/>
            <a:ext cx="0" cy="2063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1520" name="Rectangle 22"/>
          <p:cNvSpPr>
            <a:spLocks noChangeArrowheads="1"/>
          </p:cNvSpPr>
          <p:nvPr/>
        </p:nvSpPr>
        <p:spPr bwMode="auto">
          <a:xfrm>
            <a:off x="8029575" y="3792538"/>
            <a:ext cx="0" cy="2063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1521" name="Rectangle 23"/>
          <p:cNvSpPr>
            <a:spLocks noChangeArrowheads="1"/>
          </p:cNvSpPr>
          <p:nvPr/>
        </p:nvSpPr>
        <p:spPr bwMode="auto">
          <a:xfrm>
            <a:off x="8085138" y="3792538"/>
            <a:ext cx="17462" cy="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1522" name="Rectangle 24"/>
          <p:cNvSpPr>
            <a:spLocks noChangeArrowheads="1"/>
          </p:cNvSpPr>
          <p:nvPr/>
        </p:nvSpPr>
        <p:spPr bwMode="auto">
          <a:xfrm>
            <a:off x="7867650" y="3792538"/>
            <a:ext cx="19050" cy="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1523" name="Rectangle 25"/>
          <p:cNvSpPr>
            <a:spLocks noChangeArrowheads="1"/>
          </p:cNvSpPr>
          <p:nvPr/>
        </p:nvSpPr>
        <p:spPr bwMode="auto">
          <a:xfrm>
            <a:off x="7615238" y="3286125"/>
            <a:ext cx="0" cy="1905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1524" name="Rectangle 26"/>
          <p:cNvSpPr>
            <a:spLocks noChangeArrowheads="1"/>
          </p:cNvSpPr>
          <p:nvPr/>
        </p:nvSpPr>
        <p:spPr bwMode="auto">
          <a:xfrm>
            <a:off x="8337550" y="3286125"/>
            <a:ext cx="0" cy="1905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sp>
        <p:nvSpPr>
          <p:cNvPr id="21525" name="Rectangle 28"/>
          <p:cNvSpPr>
            <a:spLocks noChangeArrowheads="1"/>
          </p:cNvSpPr>
          <p:nvPr/>
        </p:nvSpPr>
        <p:spPr bwMode="auto">
          <a:xfrm>
            <a:off x="5919788" y="3559175"/>
            <a:ext cx="0" cy="1905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p:grpSp>
        <p:nvGrpSpPr>
          <p:cNvPr id="2" name="Group 40"/>
          <p:cNvGrpSpPr>
            <a:grpSpLocks/>
          </p:cNvGrpSpPr>
          <p:nvPr/>
        </p:nvGrpSpPr>
        <p:grpSpPr bwMode="auto">
          <a:xfrm>
            <a:off x="214313" y="3305175"/>
            <a:ext cx="2514600" cy="2954338"/>
            <a:chOff x="214282" y="3305175"/>
            <a:chExt cx="2515353" cy="2954759"/>
          </a:xfrm>
        </p:grpSpPr>
        <p:grpSp>
          <p:nvGrpSpPr>
            <p:cNvPr id="21527" name="Group 7"/>
            <p:cNvGrpSpPr>
              <a:grpSpLocks/>
            </p:cNvGrpSpPr>
            <p:nvPr/>
          </p:nvGrpSpPr>
          <p:grpSpPr bwMode="auto">
            <a:xfrm>
              <a:off x="2339975" y="4684727"/>
              <a:ext cx="389660" cy="958851"/>
              <a:chOff x="2400" y="2248"/>
              <a:chExt cx="266" cy="604"/>
            </a:xfrm>
          </p:grpSpPr>
          <p:sp>
            <p:nvSpPr>
              <p:cNvPr id="21537" name="Text Box 8"/>
              <p:cNvSpPr txBox="1">
                <a:spLocks noChangeArrowheads="1"/>
              </p:cNvSpPr>
              <p:nvPr/>
            </p:nvSpPr>
            <p:spPr bwMode="auto">
              <a:xfrm>
                <a:off x="2400" y="2445"/>
                <a:ext cx="26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3600" i="1">
                    <a:solidFill>
                      <a:srgbClr val="BE7882"/>
                    </a:solidFill>
                    <a:latin typeface="Times New Roman" pitchFamily="18" charset="0"/>
                  </a:rPr>
                  <a:t>x</a:t>
                </a:r>
              </a:p>
            </p:txBody>
          </p:sp>
          <p:sp>
            <p:nvSpPr>
              <p:cNvPr id="21538" name="Text Box 9"/>
              <p:cNvSpPr txBox="1">
                <a:spLocks noChangeArrowheads="1"/>
              </p:cNvSpPr>
              <p:nvPr/>
            </p:nvSpPr>
            <p:spPr bwMode="auto">
              <a:xfrm>
                <a:off x="2458" y="2248"/>
                <a:ext cx="20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3600" i="1">
                    <a:solidFill>
                      <a:srgbClr val="BE7882"/>
                    </a:solidFill>
                    <a:latin typeface="Times New Roman" pitchFamily="18" charset="0"/>
                  </a:rPr>
                  <a:t>.</a:t>
                </a:r>
              </a:p>
            </p:txBody>
          </p:sp>
        </p:grpSp>
        <p:grpSp>
          <p:nvGrpSpPr>
            <p:cNvPr id="21528" name="Group 10"/>
            <p:cNvGrpSpPr>
              <a:grpSpLocks/>
            </p:cNvGrpSpPr>
            <p:nvPr/>
          </p:nvGrpSpPr>
          <p:grpSpPr bwMode="auto">
            <a:xfrm>
              <a:off x="379172" y="3305175"/>
              <a:ext cx="360363" cy="922338"/>
              <a:chOff x="304" y="3532"/>
              <a:chExt cx="246" cy="581"/>
            </a:xfrm>
          </p:grpSpPr>
          <p:sp>
            <p:nvSpPr>
              <p:cNvPr id="21535" name="Text Box 11"/>
              <p:cNvSpPr txBox="1">
                <a:spLocks noChangeArrowheads="1"/>
              </p:cNvSpPr>
              <p:nvPr/>
            </p:nvSpPr>
            <p:spPr bwMode="auto">
              <a:xfrm>
                <a:off x="304" y="3709"/>
                <a:ext cx="24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3600" i="1">
                    <a:solidFill>
                      <a:srgbClr val="00279F"/>
                    </a:solidFill>
                    <a:latin typeface="Times New Roman" pitchFamily="18" charset="0"/>
                  </a:rPr>
                  <a:t>y</a:t>
                </a:r>
              </a:p>
            </p:txBody>
          </p:sp>
          <p:sp>
            <p:nvSpPr>
              <p:cNvPr id="21536" name="Text Box 12"/>
              <p:cNvSpPr txBox="1">
                <a:spLocks noChangeArrowheads="1"/>
              </p:cNvSpPr>
              <p:nvPr/>
            </p:nvSpPr>
            <p:spPr bwMode="auto">
              <a:xfrm>
                <a:off x="362" y="3532"/>
                <a:ext cx="1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3600" i="1">
                    <a:solidFill>
                      <a:srgbClr val="00279F"/>
                    </a:solidFill>
                    <a:latin typeface="Times New Roman" pitchFamily="18" charset="0"/>
                  </a:rPr>
                  <a:t>.</a:t>
                </a:r>
              </a:p>
            </p:txBody>
          </p:sp>
        </p:grpSp>
        <p:grpSp>
          <p:nvGrpSpPr>
            <p:cNvPr id="21529" name="Group 13"/>
            <p:cNvGrpSpPr>
              <a:grpSpLocks/>
            </p:cNvGrpSpPr>
            <p:nvPr/>
          </p:nvGrpSpPr>
          <p:grpSpPr bwMode="auto">
            <a:xfrm>
              <a:off x="214282" y="3986223"/>
              <a:ext cx="388937" cy="1014413"/>
              <a:chOff x="240" y="1852"/>
              <a:chExt cx="266" cy="639"/>
            </a:xfrm>
          </p:grpSpPr>
          <p:sp>
            <p:nvSpPr>
              <p:cNvPr id="21533" name="Text Box 14"/>
              <p:cNvSpPr txBox="1">
                <a:spLocks noChangeArrowheads="1"/>
              </p:cNvSpPr>
              <p:nvPr/>
            </p:nvSpPr>
            <p:spPr bwMode="auto">
              <a:xfrm>
                <a:off x="240" y="2087"/>
                <a:ext cx="26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3600">
                    <a:solidFill>
                      <a:srgbClr val="008000"/>
                    </a:solidFill>
                    <a:latin typeface="Symbol" pitchFamily="18" charset="2"/>
                  </a:rPr>
                  <a:t>q</a:t>
                </a:r>
              </a:p>
            </p:txBody>
          </p:sp>
          <p:sp>
            <p:nvSpPr>
              <p:cNvPr id="21534" name="Text Box 15"/>
              <p:cNvSpPr txBox="1">
                <a:spLocks noChangeArrowheads="1"/>
              </p:cNvSpPr>
              <p:nvPr/>
            </p:nvSpPr>
            <p:spPr bwMode="auto">
              <a:xfrm>
                <a:off x="288" y="1852"/>
                <a:ext cx="1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3600" i="1">
                    <a:solidFill>
                      <a:srgbClr val="008000"/>
                    </a:solidFill>
                    <a:latin typeface="Times New Roman" pitchFamily="18" charset="0"/>
                  </a:rPr>
                  <a:t>.</a:t>
                </a:r>
              </a:p>
            </p:txBody>
          </p:sp>
        </p:grpSp>
        <p:sp>
          <p:nvSpPr>
            <p:cNvPr id="21530" name="Arc 16"/>
            <p:cNvSpPr>
              <a:spLocks/>
            </p:cNvSpPr>
            <p:nvPr/>
          </p:nvSpPr>
          <p:spPr bwMode="auto">
            <a:xfrm flipV="1">
              <a:off x="257864" y="5029621"/>
              <a:ext cx="1027112" cy="1230313"/>
            </a:xfrm>
            <a:custGeom>
              <a:avLst/>
              <a:gdLst>
                <a:gd name="T0" fmla="*/ 2147483647 w 35068"/>
                <a:gd name="T1" fmla="*/ 0 h 38725"/>
                <a:gd name="T2" fmla="*/ 0 w 35068"/>
                <a:gd name="T3" fmla="*/ 2147483647 h 38725"/>
                <a:gd name="T4" fmla="*/ 2147483647 w 35068"/>
                <a:gd name="T5" fmla="*/ 2147483647 h 38725"/>
                <a:gd name="T6" fmla="*/ 0 60000 65536"/>
                <a:gd name="T7" fmla="*/ 0 60000 65536"/>
                <a:gd name="T8" fmla="*/ 0 60000 65536"/>
                <a:gd name="T9" fmla="*/ 0 w 35068"/>
                <a:gd name="T10" fmla="*/ 0 h 38725"/>
                <a:gd name="T11" fmla="*/ 35068 w 35068"/>
                <a:gd name="T12" fmla="*/ 38725 h 38725"/>
              </a:gdLst>
              <a:ahLst/>
              <a:cxnLst>
                <a:cxn ang="T6">
                  <a:pos x="T0" y="T1"/>
                </a:cxn>
                <a:cxn ang="T7">
                  <a:pos x="T2" y="T3"/>
                </a:cxn>
                <a:cxn ang="T8">
                  <a:pos x="T4" y="T5"/>
                </a:cxn>
              </a:cxnLst>
              <a:rect l="T9" t="T10" r="T11" b="T12"/>
              <a:pathLst>
                <a:path w="35068" h="38725" fill="none" extrusionOk="0">
                  <a:moveTo>
                    <a:pt x="26632" y="0"/>
                  </a:moveTo>
                  <a:cubicBezTo>
                    <a:pt x="31951" y="4089"/>
                    <a:pt x="35068" y="10416"/>
                    <a:pt x="35068" y="17125"/>
                  </a:cubicBezTo>
                  <a:cubicBezTo>
                    <a:pt x="35068" y="29054"/>
                    <a:pt x="25397" y="38725"/>
                    <a:pt x="13468" y="38725"/>
                  </a:cubicBezTo>
                  <a:cubicBezTo>
                    <a:pt x="8574" y="38725"/>
                    <a:pt x="3825" y="37063"/>
                    <a:pt x="-1" y="34012"/>
                  </a:cubicBezTo>
                </a:path>
                <a:path w="35068" h="38725" stroke="0" extrusionOk="0">
                  <a:moveTo>
                    <a:pt x="26632" y="0"/>
                  </a:moveTo>
                  <a:cubicBezTo>
                    <a:pt x="31951" y="4089"/>
                    <a:pt x="35068" y="10416"/>
                    <a:pt x="35068" y="17125"/>
                  </a:cubicBezTo>
                  <a:cubicBezTo>
                    <a:pt x="35068" y="29054"/>
                    <a:pt x="25397" y="38725"/>
                    <a:pt x="13468" y="38725"/>
                  </a:cubicBezTo>
                  <a:cubicBezTo>
                    <a:pt x="8574" y="38725"/>
                    <a:pt x="3825" y="37063"/>
                    <a:pt x="-1" y="34012"/>
                  </a:cubicBezTo>
                  <a:lnTo>
                    <a:pt x="13468" y="17125"/>
                  </a:lnTo>
                  <a:lnTo>
                    <a:pt x="26632" y="0"/>
                  </a:lnTo>
                  <a:close/>
                </a:path>
              </a:pathLst>
            </a:custGeom>
            <a:noFill/>
            <a:ln w="38100">
              <a:solidFill>
                <a:srgbClr val="008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cxnSp>
          <p:nvCxnSpPr>
            <p:cNvPr id="35" name="Straight Arrow Connector 34"/>
            <p:cNvCxnSpPr/>
            <p:nvPr/>
          </p:nvCxnSpPr>
          <p:spPr bwMode="auto">
            <a:xfrm rot="5400000" flipH="1" flipV="1">
              <a:off x="-38079" y="4835743"/>
              <a:ext cx="1617893" cy="1587"/>
            </a:xfrm>
            <a:prstGeom prst="straightConnector1">
              <a:avLst/>
            </a:prstGeom>
            <a:solidFill>
              <a:schemeClr val="accent1"/>
            </a:solidFill>
            <a:ln w="38100" cap="flat" cmpd="sng" algn="ctr">
              <a:solidFill>
                <a:schemeClr val="accent2">
                  <a:lumMod val="75000"/>
                </a:schemeClr>
              </a:solidFill>
              <a:prstDash val="solid"/>
              <a:round/>
              <a:headEnd type="none" w="med" len="med"/>
              <a:tailEnd type="arrow"/>
            </a:ln>
            <a:effectLst/>
          </p:spPr>
        </p:cxnSp>
        <p:cxnSp>
          <p:nvCxnSpPr>
            <p:cNvPr id="21532" name="Straight Arrow Connector 36"/>
            <p:cNvCxnSpPr>
              <a:cxnSpLocks noChangeShapeType="1"/>
            </p:cNvCxnSpPr>
            <p:nvPr/>
          </p:nvCxnSpPr>
          <p:spPr bwMode="auto">
            <a:xfrm>
              <a:off x="771420" y="5644778"/>
              <a:ext cx="1338702" cy="1588"/>
            </a:xfrm>
            <a:prstGeom prst="straightConnector1">
              <a:avLst/>
            </a:prstGeom>
            <a:noFill/>
            <a:ln w="38100" algn="ctr">
              <a:solidFill>
                <a:srgbClr val="BE7882"/>
              </a:solidFill>
              <a:round/>
              <a:headEnd/>
              <a:tailEnd type="arrow" w="med" len="med"/>
            </a:ln>
            <a:extLst>
              <a:ext uri="{909E8E84-426E-40DD-AFC4-6F175D3DCCD1}">
                <a14:hiddenFill xmlns:a14="http://schemas.microsoft.com/office/drawing/2010/main">
                  <a:noFill/>
                </a14:hiddenFill>
              </a:ext>
            </a:extLst>
          </p:spPr>
        </p:cxn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Footer Placeholder 2"/>
          <p:cNvSpPr>
            <a:spLocks noGrp="1"/>
          </p:cNvSpPr>
          <p:nvPr>
            <p:ph type="ftr" sz="quarter" idx="10"/>
          </p:nvPr>
        </p:nvSpPr>
        <p:spPr>
          <a:xfrm>
            <a:off x="2025204" y="42863"/>
            <a:ext cx="6804025" cy="361950"/>
          </a:xfrm>
        </p:spPr>
        <p:txBody>
          <a:bodyPr/>
          <a:lstStyle/>
          <a:p>
            <a:pPr>
              <a:defRPr/>
            </a:pPr>
            <a:r>
              <a:rPr lang="en-US"/>
              <a:t>3 - Mobile Robot Kinematics</a:t>
            </a:r>
          </a:p>
        </p:txBody>
      </p:sp>
      <p:sp>
        <p:nvSpPr>
          <p:cNvPr id="77" name="Slide Number Placeholder 3"/>
          <p:cNvSpPr>
            <a:spLocks noGrp="1"/>
          </p:cNvSpPr>
          <p:nvPr>
            <p:ph type="sldNum" sz="quarter" idx="11"/>
          </p:nvPr>
        </p:nvSpPr>
        <p:spPr/>
        <p:txBody>
          <a:bodyPr/>
          <a:lstStyle/>
          <a:p>
            <a:pPr>
              <a:defRPr/>
            </a:pPr>
            <a:r>
              <a:rPr lang="en-US"/>
              <a:t>3</a:t>
            </a:r>
          </a:p>
          <a:p>
            <a:pPr eaLnBrk="1" hangingPunct="1">
              <a:defRPr/>
            </a:pPr>
            <a:fld id="{BFBB445E-D48A-4A0F-A166-AA551FA88769}" type="slidenum">
              <a:rPr lang="en-US" sz="2000" b="1"/>
              <a:pPr eaLnBrk="1" hangingPunct="1">
                <a:defRPr/>
              </a:pPr>
              <a:t>8</a:t>
            </a:fld>
            <a:endParaRPr lang="en-US" sz="2000" b="1"/>
          </a:p>
        </p:txBody>
      </p:sp>
      <p:graphicFrame>
        <p:nvGraphicFramePr>
          <p:cNvPr id="22532" name="Object 3"/>
          <p:cNvGraphicFramePr>
            <a:graphicFrameLocks noChangeAspect="1"/>
          </p:cNvGraphicFramePr>
          <p:nvPr>
            <p:extLst>
              <p:ext uri="{D42A27DB-BD31-4B8C-83A1-F6EECF244321}">
                <p14:modId xmlns:p14="http://schemas.microsoft.com/office/powerpoint/2010/main" val="1749047293"/>
              </p:ext>
            </p:extLst>
          </p:nvPr>
        </p:nvGraphicFramePr>
        <p:xfrm>
          <a:off x="2147442" y="-609600"/>
          <a:ext cx="7034212" cy="5132388"/>
        </p:xfrm>
        <a:graphic>
          <a:graphicData uri="http://schemas.openxmlformats.org/presentationml/2006/ole">
            <mc:AlternateContent xmlns:mc="http://schemas.openxmlformats.org/markup-compatibility/2006">
              <mc:Choice xmlns:v="urn:schemas-microsoft-com:vml" Requires="v">
                <p:oleObj spid="_x0000_s22616" name="Photo Editor Photo" r:id="rId4" imgW="4172532" imgH="2809524" progId="MSPhotoEd.3">
                  <p:embed/>
                </p:oleObj>
              </mc:Choice>
              <mc:Fallback>
                <p:oleObj name="Photo Editor Photo" r:id="rId4" imgW="4172532" imgH="2809524" progId="MSPhotoEd.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7442" y="-609600"/>
                        <a:ext cx="7034212" cy="513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3" name="Line 4"/>
          <p:cNvSpPr>
            <a:spLocks noChangeShapeType="1"/>
          </p:cNvSpPr>
          <p:nvPr/>
        </p:nvSpPr>
        <p:spPr bwMode="auto">
          <a:xfrm>
            <a:off x="2287142" y="2057400"/>
            <a:ext cx="0" cy="4572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534" name="Line 5"/>
          <p:cNvSpPr>
            <a:spLocks noChangeShapeType="1"/>
          </p:cNvSpPr>
          <p:nvPr/>
        </p:nvSpPr>
        <p:spPr bwMode="auto">
          <a:xfrm>
            <a:off x="2287142" y="4294188"/>
            <a:ext cx="2743200" cy="0"/>
          </a:xfrm>
          <a:prstGeom prst="line">
            <a:avLst/>
          </a:prstGeom>
          <a:noFill/>
          <a:ln w="57150">
            <a:solidFill>
              <a:srgbClr val="BE7882"/>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2535" name="Line 6"/>
          <p:cNvSpPr>
            <a:spLocks noChangeShapeType="1"/>
          </p:cNvSpPr>
          <p:nvPr/>
        </p:nvSpPr>
        <p:spPr bwMode="auto">
          <a:xfrm>
            <a:off x="2287142" y="4314825"/>
            <a:ext cx="3175" cy="2543175"/>
          </a:xfrm>
          <a:prstGeom prst="line">
            <a:avLst/>
          </a:prstGeom>
          <a:noFill/>
          <a:ln w="57150">
            <a:solidFill>
              <a:srgbClr val="00279F"/>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nvGrpSpPr>
          <p:cNvPr id="22536" name="Group 7"/>
          <p:cNvGrpSpPr>
            <a:grpSpLocks/>
          </p:cNvGrpSpPr>
          <p:nvPr/>
        </p:nvGrpSpPr>
        <p:grpSpPr bwMode="auto">
          <a:xfrm>
            <a:off x="4890642" y="3340100"/>
            <a:ext cx="360362" cy="954088"/>
            <a:chOff x="2400" y="2248"/>
            <a:chExt cx="246" cy="601"/>
          </a:xfrm>
        </p:grpSpPr>
        <p:sp>
          <p:nvSpPr>
            <p:cNvPr id="22604" name="Text Box 8"/>
            <p:cNvSpPr txBox="1">
              <a:spLocks noChangeArrowheads="1"/>
            </p:cNvSpPr>
            <p:nvPr/>
          </p:nvSpPr>
          <p:spPr bwMode="auto">
            <a:xfrm>
              <a:off x="2400" y="2445"/>
              <a:ext cx="24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3600" i="1">
                  <a:solidFill>
                    <a:schemeClr val="tx2"/>
                  </a:solidFill>
                  <a:latin typeface="Times New Roman" pitchFamily="18" charset="0"/>
                </a:rPr>
                <a:t>x</a:t>
              </a:r>
            </a:p>
          </p:txBody>
        </p:sp>
        <p:sp>
          <p:nvSpPr>
            <p:cNvPr id="22605" name="Text Box 9"/>
            <p:cNvSpPr txBox="1">
              <a:spLocks noChangeArrowheads="1"/>
            </p:cNvSpPr>
            <p:nvPr/>
          </p:nvSpPr>
          <p:spPr bwMode="auto">
            <a:xfrm>
              <a:off x="2458" y="2248"/>
              <a:ext cx="1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3600" i="1">
                  <a:solidFill>
                    <a:schemeClr val="tx2"/>
                  </a:solidFill>
                  <a:latin typeface="Times New Roman" pitchFamily="18" charset="0"/>
                </a:rPr>
                <a:t>.</a:t>
              </a:r>
            </a:p>
          </p:txBody>
        </p:sp>
      </p:grpSp>
      <p:grpSp>
        <p:nvGrpSpPr>
          <p:cNvPr id="22537" name="Group 10"/>
          <p:cNvGrpSpPr>
            <a:grpSpLocks/>
          </p:cNvGrpSpPr>
          <p:nvPr/>
        </p:nvGrpSpPr>
        <p:grpSpPr bwMode="auto">
          <a:xfrm>
            <a:off x="1818829" y="5378450"/>
            <a:ext cx="360363" cy="922338"/>
            <a:chOff x="304" y="3532"/>
            <a:chExt cx="246" cy="581"/>
          </a:xfrm>
        </p:grpSpPr>
        <p:sp>
          <p:nvSpPr>
            <p:cNvPr id="22602" name="Text Box 11"/>
            <p:cNvSpPr txBox="1">
              <a:spLocks noChangeArrowheads="1"/>
            </p:cNvSpPr>
            <p:nvPr/>
          </p:nvSpPr>
          <p:spPr bwMode="auto">
            <a:xfrm>
              <a:off x="304" y="3709"/>
              <a:ext cx="24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3600" i="1">
                  <a:solidFill>
                    <a:srgbClr val="00279F"/>
                  </a:solidFill>
                  <a:latin typeface="Times New Roman" pitchFamily="18" charset="0"/>
                </a:rPr>
                <a:t>y</a:t>
              </a:r>
            </a:p>
          </p:txBody>
        </p:sp>
        <p:sp>
          <p:nvSpPr>
            <p:cNvPr id="22603" name="Text Box 12"/>
            <p:cNvSpPr txBox="1">
              <a:spLocks noChangeArrowheads="1"/>
            </p:cNvSpPr>
            <p:nvPr/>
          </p:nvSpPr>
          <p:spPr bwMode="auto">
            <a:xfrm>
              <a:off x="362" y="3532"/>
              <a:ext cx="1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3600" i="1">
                  <a:solidFill>
                    <a:srgbClr val="00279F"/>
                  </a:solidFill>
                  <a:latin typeface="Times New Roman" pitchFamily="18" charset="0"/>
                </a:rPr>
                <a:t>.</a:t>
              </a:r>
            </a:p>
          </p:txBody>
        </p:sp>
      </p:grpSp>
      <p:grpSp>
        <p:nvGrpSpPr>
          <p:cNvPr id="22538" name="Group 13"/>
          <p:cNvGrpSpPr>
            <a:grpSpLocks/>
          </p:cNvGrpSpPr>
          <p:nvPr/>
        </p:nvGrpSpPr>
        <p:grpSpPr bwMode="auto">
          <a:xfrm>
            <a:off x="1725167" y="2711450"/>
            <a:ext cx="388937" cy="1014413"/>
            <a:chOff x="240" y="1852"/>
            <a:chExt cx="266" cy="639"/>
          </a:xfrm>
        </p:grpSpPr>
        <p:sp>
          <p:nvSpPr>
            <p:cNvPr id="22600" name="Text Box 14"/>
            <p:cNvSpPr txBox="1">
              <a:spLocks noChangeArrowheads="1"/>
            </p:cNvSpPr>
            <p:nvPr/>
          </p:nvSpPr>
          <p:spPr bwMode="auto">
            <a:xfrm>
              <a:off x="240" y="2087"/>
              <a:ext cx="26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3600">
                  <a:solidFill>
                    <a:srgbClr val="008000"/>
                  </a:solidFill>
                  <a:latin typeface="Symbol" pitchFamily="18" charset="2"/>
                </a:rPr>
                <a:t>q</a:t>
              </a:r>
            </a:p>
          </p:txBody>
        </p:sp>
        <p:sp>
          <p:nvSpPr>
            <p:cNvPr id="22601" name="Text Box 15"/>
            <p:cNvSpPr txBox="1">
              <a:spLocks noChangeArrowheads="1"/>
            </p:cNvSpPr>
            <p:nvPr/>
          </p:nvSpPr>
          <p:spPr bwMode="auto">
            <a:xfrm>
              <a:off x="288" y="1852"/>
              <a:ext cx="1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3600" i="1">
                  <a:solidFill>
                    <a:srgbClr val="008000"/>
                  </a:solidFill>
                  <a:latin typeface="Times New Roman" pitchFamily="18" charset="0"/>
                </a:rPr>
                <a:t>.</a:t>
              </a:r>
            </a:p>
          </p:txBody>
        </p:sp>
      </p:grpSp>
      <p:sp>
        <p:nvSpPr>
          <p:cNvPr id="22539" name="Arc 16"/>
          <p:cNvSpPr>
            <a:spLocks/>
          </p:cNvSpPr>
          <p:nvPr/>
        </p:nvSpPr>
        <p:spPr bwMode="auto">
          <a:xfrm flipV="1">
            <a:off x="1893442" y="3606800"/>
            <a:ext cx="1027112" cy="1230313"/>
          </a:xfrm>
          <a:custGeom>
            <a:avLst/>
            <a:gdLst>
              <a:gd name="T0" fmla="*/ 2147483647 w 35068"/>
              <a:gd name="T1" fmla="*/ 0 h 38725"/>
              <a:gd name="T2" fmla="*/ 0 w 35068"/>
              <a:gd name="T3" fmla="*/ 2147483647 h 38725"/>
              <a:gd name="T4" fmla="*/ 2147483647 w 35068"/>
              <a:gd name="T5" fmla="*/ 2147483647 h 38725"/>
              <a:gd name="T6" fmla="*/ 0 60000 65536"/>
              <a:gd name="T7" fmla="*/ 0 60000 65536"/>
              <a:gd name="T8" fmla="*/ 0 60000 65536"/>
              <a:gd name="T9" fmla="*/ 0 w 35068"/>
              <a:gd name="T10" fmla="*/ 0 h 38725"/>
              <a:gd name="T11" fmla="*/ 35068 w 35068"/>
              <a:gd name="T12" fmla="*/ 38725 h 38725"/>
            </a:gdLst>
            <a:ahLst/>
            <a:cxnLst>
              <a:cxn ang="T6">
                <a:pos x="T0" y="T1"/>
              </a:cxn>
              <a:cxn ang="T7">
                <a:pos x="T2" y="T3"/>
              </a:cxn>
              <a:cxn ang="T8">
                <a:pos x="T4" y="T5"/>
              </a:cxn>
            </a:cxnLst>
            <a:rect l="T9" t="T10" r="T11" b="T12"/>
            <a:pathLst>
              <a:path w="35068" h="38725" fill="none" extrusionOk="0">
                <a:moveTo>
                  <a:pt x="26632" y="0"/>
                </a:moveTo>
                <a:cubicBezTo>
                  <a:pt x="31951" y="4089"/>
                  <a:pt x="35068" y="10416"/>
                  <a:pt x="35068" y="17125"/>
                </a:cubicBezTo>
                <a:cubicBezTo>
                  <a:pt x="35068" y="29054"/>
                  <a:pt x="25397" y="38725"/>
                  <a:pt x="13468" y="38725"/>
                </a:cubicBezTo>
                <a:cubicBezTo>
                  <a:pt x="8574" y="38725"/>
                  <a:pt x="3825" y="37063"/>
                  <a:pt x="-1" y="34012"/>
                </a:cubicBezTo>
              </a:path>
              <a:path w="35068" h="38725" stroke="0" extrusionOk="0">
                <a:moveTo>
                  <a:pt x="26632" y="0"/>
                </a:moveTo>
                <a:cubicBezTo>
                  <a:pt x="31951" y="4089"/>
                  <a:pt x="35068" y="10416"/>
                  <a:pt x="35068" y="17125"/>
                </a:cubicBezTo>
                <a:cubicBezTo>
                  <a:pt x="35068" y="29054"/>
                  <a:pt x="25397" y="38725"/>
                  <a:pt x="13468" y="38725"/>
                </a:cubicBezTo>
                <a:cubicBezTo>
                  <a:pt x="8574" y="38725"/>
                  <a:pt x="3825" y="37063"/>
                  <a:pt x="-1" y="34012"/>
                </a:cubicBezTo>
                <a:lnTo>
                  <a:pt x="13468" y="17125"/>
                </a:lnTo>
                <a:lnTo>
                  <a:pt x="26632" y="0"/>
                </a:lnTo>
                <a:close/>
              </a:path>
            </a:pathLst>
          </a:custGeom>
          <a:noFill/>
          <a:ln w="38100">
            <a:solidFill>
              <a:srgbClr val="008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22540" name="Line 17"/>
          <p:cNvSpPr>
            <a:spLocks noChangeShapeType="1"/>
          </p:cNvSpPr>
          <p:nvPr/>
        </p:nvSpPr>
        <p:spPr bwMode="auto">
          <a:xfrm>
            <a:off x="1161604" y="3598863"/>
            <a:ext cx="3517900" cy="2168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541" name="Line 18"/>
          <p:cNvSpPr>
            <a:spLocks noChangeShapeType="1"/>
          </p:cNvSpPr>
          <p:nvPr/>
        </p:nvSpPr>
        <p:spPr bwMode="auto">
          <a:xfrm rot="16200000">
            <a:off x="1465610" y="2750344"/>
            <a:ext cx="2541588" cy="14605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542" name="Line 19"/>
          <p:cNvSpPr>
            <a:spLocks noChangeShapeType="1"/>
          </p:cNvSpPr>
          <p:nvPr/>
        </p:nvSpPr>
        <p:spPr bwMode="auto">
          <a:xfrm>
            <a:off x="2990404" y="3048000"/>
            <a:ext cx="1970088" cy="121443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GB"/>
          </a:p>
        </p:txBody>
      </p:sp>
      <p:sp>
        <p:nvSpPr>
          <p:cNvPr id="22543" name="Line 20"/>
          <p:cNvSpPr>
            <a:spLocks noChangeShapeType="1"/>
          </p:cNvSpPr>
          <p:nvPr/>
        </p:nvSpPr>
        <p:spPr bwMode="auto">
          <a:xfrm rot="16200000">
            <a:off x="4034979" y="4537075"/>
            <a:ext cx="1271588" cy="73183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GB"/>
          </a:p>
        </p:txBody>
      </p:sp>
      <p:sp>
        <p:nvSpPr>
          <p:cNvPr id="22544" name="Line 21"/>
          <p:cNvSpPr>
            <a:spLocks noChangeShapeType="1"/>
          </p:cNvSpPr>
          <p:nvPr/>
        </p:nvSpPr>
        <p:spPr bwMode="auto">
          <a:xfrm flipV="1">
            <a:off x="2287142" y="3048000"/>
            <a:ext cx="703262" cy="1247775"/>
          </a:xfrm>
          <a:prstGeom prst="line">
            <a:avLst/>
          </a:prstGeom>
          <a:noFill/>
          <a:ln w="28575">
            <a:solidFill>
              <a:srgbClr val="BE7882"/>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2545" name="Line 22"/>
          <p:cNvSpPr>
            <a:spLocks noChangeShapeType="1"/>
          </p:cNvSpPr>
          <p:nvPr/>
        </p:nvSpPr>
        <p:spPr bwMode="auto">
          <a:xfrm>
            <a:off x="2287142" y="4276725"/>
            <a:ext cx="2014537" cy="1243013"/>
          </a:xfrm>
          <a:prstGeom prst="line">
            <a:avLst/>
          </a:prstGeom>
          <a:noFill/>
          <a:ln w="28575">
            <a:solidFill>
              <a:srgbClr val="BE7882"/>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2546" name="Line 23"/>
          <p:cNvSpPr>
            <a:spLocks noChangeShapeType="1"/>
          </p:cNvSpPr>
          <p:nvPr/>
        </p:nvSpPr>
        <p:spPr bwMode="auto">
          <a:xfrm rot="16200000">
            <a:off x="1892648" y="5347494"/>
            <a:ext cx="1860550" cy="107156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GB"/>
          </a:p>
        </p:txBody>
      </p:sp>
      <p:sp>
        <p:nvSpPr>
          <p:cNvPr id="22547" name="Line 24"/>
          <p:cNvSpPr>
            <a:spLocks noChangeShapeType="1"/>
          </p:cNvSpPr>
          <p:nvPr/>
        </p:nvSpPr>
        <p:spPr bwMode="auto">
          <a:xfrm>
            <a:off x="2285554" y="4302125"/>
            <a:ext cx="1074738" cy="663575"/>
          </a:xfrm>
          <a:prstGeom prst="line">
            <a:avLst/>
          </a:prstGeom>
          <a:noFill/>
          <a:ln w="28575">
            <a:solidFill>
              <a:srgbClr val="00279F"/>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2548" name="Line 25"/>
          <p:cNvSpPr>
            <a:spLocks noChangeShapeType="1"/>
          </p:cNvSpPr>
          <p:nvPr/>
        </p:nvSpPr>
        <p:spPr bwMode="auto">
          <a:xfrm>
            <a:off x="5663754" y="457200"/>
            <a:ext cx="984250" cy="20574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GB"/>
          </a:p>
        </p:txBody>
      </p:sp>
      <p:sp>
        <p:nvSpPr>
          <p:cNvPr id="22549" name="Line 26"/>
          <p:cNvSpPr>
            <a:spLocks noChangeShapeType="1"/>
          </p:cNvSpPr>
          <p:nvPr/>
        </p:nvSpPr>
        <p:spPr bwMode="auto">
          <a:xfrm flipH="1" flipV="1">
            <a:off x="5787579" y="719138"/>
            <a:ext cx="584200" cy="1198562"/>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nvGrpSpPr>
          <p:cNvPr id="22550" name="Group 27"/>
          <p:cNvGrpSpPr>
            <a:grpSpLocks/>
          </p:cNvGrpSpPr>
          <p:nvPr/>
        </p:nvGrpSpPr>
        <p:grpSpPr bwMode="auto">
          <a:xfrm>
            <a:off x="5241479" y="-163513"/>
            <a:ext cx="914400" cy="849313"/>
            <a:chOff x="3072" y="67"/>
            <a:chExt cx="899" cy="769"/>
          </a:xfrm>
        </p:grpSpPr>
        <p:sp>
          <p:nvSpPr>
            <p:cNvPr id="22598" name="Text Box 28"/>
            <p:cNvSpPr txBox="1">
              <a:spLocks noChangeArrowheads="1"/>
            </p:cNvSpPr>
            <p:nvPr/>
          </p:nvSpPr>
          <p:spPr bwMode="auto">
            <a:xfrm>
              <a:off x="3072" y="366"/>
              <a:ext cx="899" cy="47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2800">
                  <a:solidFill>
                    <a:srgbClr val="008000"/>
                  </a:solidFill>
                  <a:latin typeface="Symbol" pitchFamily="18" charset="2"/>
                </a:rPr>
                <a:t>q (-</a:t>
              </a:r>
              <a:r>
                <a:rPr kumimoji="0" lang="en-US" altLang="nl-NL" sz="2800" i="1">
                  <a:solidFill>
                    <a:srgbClr val="008000"/>
                  </a:solidFill>
                  <a:latin typeface="Times New Roman" pitchFamily="18" charset="0"/>
                </a:rPr>
                <a:t>l</a:t>
              </a:r>
              <a:r>
                <a:rPr kumimoji="0" lang="en-US" altLang="nl-NL" sz="2800">
                  <a:solidFill>
                    <a:srgbClr val="008000"/>
                  </a:solidFill>
                  <a:latin typeface="Times New Roman" pitchFamily="18" charset="0"/>
                </a:rPr>
                <a:t>)</a:t>
              </a:r>
              <a:endParaRPr kumimoji="0" lang="en-US" altLang="nl-NL" sz="2800">
                <a:solidFill>
                  <a:srgbClr val="008000"/>
                </a:solidFill>
                <a:latin typeface="Symbol" pitchFamily="18" charset="2"/>
              </a:endParaRPr>
            </a:p>
          </p:txBody>
        </p:sp>
        <p:sp>
          <p:nvSpPr>
            <p:cNvPr id="22599" name="Text Box 29"/>
            <p:cNvSpPr txBox="1">
              <a:spLocks noChangeArrowheads="1"/>
            </p:cNvSpPr>
            <p:nvPr/>
          </p:nvSpPr>
          <p:spPr bwMode="auto">
            <a:xfrm>
              <a:off x="3130" y="67"/>
              <a:ext cx="247"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2800" i="1">
                  <a:solidFill>
                    <a:srgbClr val="008000"/>
                  </a:solidFill>
                  <a:latin typeface="Times New Roman" pitchFamily="18" charset="0"/>
                </a:rPr>
                <a:t>.</a:t>
              </a:r>
            </a:p>
          </p:txBody>
        </p:sp>
      </p:grpSp>
      <p:sp>
        <p:nvSpPr>
          <p:cNvPr id="22551" name="Line 30"/>
          <p:cNvSpPr>
            <a:spLocks noChangeShapeType="1"/>
          </p:cNvSpPr>
          <p:nvPr/>
        </p:nvSpPr>
        <p:spPr bwMode="auto">
          <a:xfrm>
            <a:off x="5030342" y="1079500"/>
            <a:ext cx="2814637" cy="17351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552" name="Line 31"/>
          <p:cNvSpPr>
            <a:spLocks noChangeShapeType="1"/>
          </p:cNvSpPr>
          <p:nvPr/>
        </p:nvSpPr>
        <p:spPr bwMode="auto">
          <a:xfrm rot="16200000">
            <a:off x="5616129" y="301625"/>
            <a:ext cx="2541588" cy="14620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553" name="Line 32"/>
          <p:cNvSpPr>
            <a:spLocks noChangeShapeType="1"/>
          </p:cNvSpPr>
          <p:nvPr/>
        </p:nvSpPr>
        <p:spPr bwMode="auto">
          <a:xfrm rot="16200000">
            <a:off x="5307361" y="861218"/>
            <a:ext cx="615950" cy="35401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GB"/>
          </a:p>
        </p:txBody>
      </p:sp>
      <p:sp>
        <p:nvSpPr>
          <p:cNvPr id="22554" name="Line 33"/>
          <p:cNvSpPr>
            <a:spLocks noChangeShapeType="1"/>
          </p:cNvSpPr>
          <p:nvPr/>
        </p:nvSpPr>
        <p:spPr bwMode="auto">
          <a:xfrm>
            <a:off x="5800279" y="728663"/>
            <a:ext cx="927100" cy="56673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GB"/>
          </a:p>
        </p:txBody>
      </p:sp>
      <p:sp>
        <p:nvSpPr>
          <p:cNvPr id="22555" name="Line 34"/>
          <p:cNvSpPr>
            <a:spLocks noChangeShapeType="1"/>
          </p:cNvSpPr>
          <p:nvPr/>
        </p:nvSpPr>
        <p:spPr bwMode="auto">
          <a:xfrm flipH="1" flipV="1">
            <a:off x="5431979" y="1350963"/>
            <a:ext cx="944563" cy="579437"/>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2556" name="Line 35"/>
          <p:cNvSpPr>
            <a:spLocks noChangeShapeType="1"/>
          </p:cNvSpPr>
          <p:nvPr/>
        </p:nvSpPr>
        <p:spPr bwMode="auto">
          <a:xfrm flipV="1">
            <a:off x="1220342" y="4292600"/>
            <a:ext cx="1058862" cy="1863725"/>
          </a:xfrm>
          <a:prstGeom prst="line">
            <a:avLst/>
          </a:prstGeom>
          <a:noFill/>
          <a:ln w="28575">
            <a:solidFill>
              <a:srgbClr val="00279F"/>
            </a:solidFill>
            <a:round/>
            <a:headEnd type="triangle" w="med" len="med"/>
            <a:tailEnd/>
          </a:ln>
          <a:extLst>
            <a:ext uri="{909E8E84-426E-40DD-AFC4-6F175D3DCCD1}">
              <a14:hiddenFill xmlns:a14="http://schemas.microsoft.com/office/drawing/2010/main">
                <a:noFill/>
              </a14:hiddenFill>
            </a:ext>
          </a:extLst>
        </p:spPr>
        <p:txBody>
          <a:bodyPr/>
          <a:lstStyle/>
          <a:p>
            <a:endParaRPr lang="en-GB"/>
          </a:p>
        </p:txBody>
      </p:sp>
      <p:sp>
        <p:nvSpPr>
          <p:cNvPr id="22557" name="Line 36"/>
          <p:cNvSpPr>
            <a:spLocks noChangeShapeType="1"/>
          </p:cNvSpPr>
          <p:nvPr/>
        </p:nvSpPr>
        <p:spPr bwMode="auto">
          <a:xfrm>
            <a:off x="1223517" y="6154738"/>
            <a:ext cx="1062037" cy="65881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GB"/>
          </a:p>
        </p:txBody>
      </p:sp>
      <p:sp>
        <p:nvSpPr>
          <p:cNvPr id="22558" name="Line 37"/>
          <p:cNvSpPr>
            <a:spLocks noChangeShapeType="1"/>
          </p:cNvSpPr>
          <p:nvPr/>
        </p:nvSpPr>
        <p:spPr bwMode="auto">
          <a:xfrm>
            <a:off x="5452617" y="1295400"/>
            <a:ext cx="2014537" cy="1243013"/>
          </a:xfrm>
          <a:prstGeom prst="line">
            <a:avLst/>
          </a:prstGeom>
          <a:noFill/>
          <a:ln w="28575">
            <a:solidFill>
              <a:srgbClr val="BE7882"/>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2559" name="Line 38"/>
          <p:cNvSpPr>
            <a:spLocks noChangeShapeType="1"/>
          </p:cNvSpPr>
          <p:nvPr/>
        </p:nvSpPr>
        <p:spPr bwMode="auto">
          <a:xfrm>
            <a:off x="7460804" y="2540000"/>
            <a:ext cx="1074738" cy="657225"/>
          </a:xfrm>
          <a:prstGeom prst="line">
            <a:avLst/>
          </a:prstGeom>
          <a:noFill/>
          <a:ln w="28575">
            <a:solidFill>
              <a:srgbClr val="00279F"/>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2560" name="Line 39"/>
          <p:cNvSpPr>
            <a:spLocks noChangeShapeType="1"/>
          </p:cNvSpPr>
          <p:nvPr/>
        </p:nvSpPr>
        <p:spPr bwMode="auto">
          <a:xfrm>
            <a:off x="6367017" y="1920875"/>
            <a:ext cx="2149475" cy="1323975"/>
          </a:xfrm>
          <a:prstGeom prst="line">
            <a:avLst/>
          </a:prstGeom>
          <a:noFill/>
          <a:ln w="57150">
            <a:solidFill>
              <a:srgbClr val="FFCC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nvGrpSpPr>
          <p:cNvPr id="22561" name="Group 40"/>
          <p:cNvGrpSpPr>
            <a:grpSpLocks/>
          </p:cNvGrpSpPr>
          <p:nvPr/>
        </p:nvGrpSpPr>
        <p:grpSpPr bwMode="auto">
          <a:xfrm>
            <a:off x="4327079" y="4724400"/>
            <a:ext cx="1697038" cy="849313"/>
            <a:chOff x="3072" y="67"/>
            <a:chExt cx="1666" cy="769"/>
          </a:xfrm>
        </p:grpSpPr>
        <p:sp>
          <p:nvSpPr>
            <p:cNvPr id="22596" name="Text Box 41"/>
            <p:cNvSpPr txBox="1">
              <a:spLocks noChangeArrowheads="1"/>
            </p:cNvSpPr>
            <p:nvPr/>
          </p:nvSpPr>
          <p:spPr bwMode="auto">
            <a:xfrm>
              <a:off x="3072" y="366"/>
              <a:ext cx="1666" cy="47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2800" i="1">
                  <a:solidFill>
                    <a:srgbClr val="BE7882"/>
                  </a:solidFill>
                  <a:latin typeface="Times New Roman" pitchFamily="18" charset="0"/>
                </a:rPr>
                <a:t>x</a:t>
              </a:r>
              <a:r>
                <a:rPr kumimoji="0" lang="en-US" altLang="nl-NL" sz="2800">
                  <a:solidFill>
                    <a:srgbClr val="BE7882"/>
                  </a:solidFill>
                  <a:latin typeface="Times New Roman" pitchFamily="18" charset="0"/>
                </a:rPr>
                <a:t> sin</a:t>
              </a:r>
              <a:r>
                <a:rPr kumimoji="0" lang="en-US" altLang="nl-NL" sz="2800">
                  <a:solidFill>
                    <a:srgbClr val="BE7882"/>
                  </a:solidFill>
                  <a:latin typeface="Symbol" pitchFamily="18" charset="2"/>
                </a:rPr>
                <a:t>(a+b)</a:t>
              </a:r>
            </a:p>
          </p:txBody>
        </p:sp>
        <p:sp>
          <p:nvSpPr>
            <p:cNvPr id="22597" name="Text Box 42"/>
            <p:cNvSpPr txBox="1">
              <a:spLocks noChangeArrowheads="1"/>
            </p:cNvSpPr>
            <p:nvPr/>
          </p:nvSpPr>
          <p:spPr bwMode="auto">
            <a:xfrm>
              <a:off x="3130" y="67"/>
              <a:ext cx="268"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2800" i="1">
                  <a:solidFill>
                    <a:srgbClr val="BE7882"/>
                  </a:solidFill>
                  <a:latin typeface="Times New Roman" pitchFamily="18" charset="0"/>
                </a:rPr>
                <a:t>.</a:t>
              </a:r>
            </a:p>
          </p:txBody>
        </p:sp>
      </p:grpSp>
      <p:grpSp>
        <p:nvGrpSpPr>
          <p:cNvPr id="22562" name="Group 43"/>
          <p:cNvGrpSpPr>
            <a:grpSpLocks/>
          </p:cNvGrpSpPr>
          <p:nvPr/>
        </p:nvGrpSpPr>
        <p:grpSpPr bwMode="auto">
          <a:xfrm>
            <a:off x="3553967" y="674688"/>
            <a:ext cx="1833562" cy="849312"/>
            <a:chOff x="3072" y="67"/>
            <a:chExt cx="1802" cy="769"/>
          </a:xfrm>
        </p:grpSpPr>
        <p:sp>
          <p:nvSpPr>
            <p:cNvPr id="22594" name="Text Box 44"/>
            <p:cNvSpPr txBox="1">
              <a:spLocks noChangeArrowheads="1"/>
            </p:cNvSpPr>
            <p:nvPr/>
          </p:nvSpPr>
          <p:spPr bwMode="auto">
            <a:xfrm>
              <a:off x="3072" y="366"/>
              <a:ext cx="1802" cy="47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2800">
                  <a:solidFill>
                    <a:srgbClr val="008000"/>
                  </a:solidFill>
                  <a:latin typeface="Symbol" pitchFamily="18" charset="2"/>
                </a:rPr>
                <a:t>q (-</a:t>
              </a:r>
              <a:r>
                <a:rPr kumimoji="0" lang="en-US" altLang="nl-NL" sz="2800" i="1">
                  <a:solidFill>
                    <a:srgbClr val="008000"/>
                  </a:solidFill>
                  <a:latin typeface="Times New Roman" pitchFamily="18" charset="0"/>
                </a:rPr>
                <a:t>l)</a:t>
              </a:r>
              <a:r>
                <a:rPr kumimoji="0" lang="en-US" altLang="nl-NL" sz="2800">
                  <a:solidFill>
                    <a:srgbClr val="008000"/>
                  </a:solidFill>
                  <a:latin typeface="Symbol" pitchFamily="18" charset="2"/>
                </a:rPr>
                <a:t> </a:t>
              </a:r>
              <a:r>
                <a:rPr kumimoji="0" lang="en-US" altLang="nl-NL" sz="2800">
                  <a:solidFill>
                    <a:srgbClr val="008000"/>
                  </a:solidFill>
                  <a:latin typeface="Times New Roman" pitchFamily="18" charset="0"/>
                </a:rPr>
                <a:t>cos</a:t>
              </a:r>
              <a:r>
                <a:rPr kumimoji="0" lang="en-US" altLang="nl-NL" sz="2800">
                  <a:solidFill>
                    <a:srgbClr val="008000"/>
                  </a:solidFill>
                  <a:latin typeface="Symbol" pitchFamily="18" charset="2"/>
                </a:rPr>
                <a:t>(b)</a:t>
              </a:r>
            </a:p>
          </p:txBody>
        </p:sp>
        <p:sp>
          <p:nvSpPr>
            <p:cNvPr id="22595" name="Text Box 45"/>
            <p:cNvSpPr txBox="1">
              <a:spLocks noChangeArrowheads="1"/>
            </p:cNvSpPr>
            <p:nvPr/>
          </p:nvSpPr>
          <p:spPr bwMode="auto">
            <a:xfrm>
              <a:off x="3130" y="67"/>
              <a:ext cx="247"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2800" i="1">
                  <a:solidFill>
                    <a:srgbClr val="008000"/>
                  </a:solidFill>
                  <a:latin typeface="Times New Roman" pitchFamily="18" charset="0"/>
                </a:rPr>
                <a:t>.</a:t>
              </a:r>
            </a:p>
          </p:txBody>
        </p:sp>
      </p:grpSp>
      <p:grpSp>
        <p:nvGrpSpPr>
          <p:cNvPr id="22563" name="Group 46"/>
          <p:cNvGrpSpPr>
            <a:grpSpLocks/>
          </p:cNvGrpSpPr>
          <p:nvPr/>
        </p:nvGrpSpPr>
        <p:grpSpPr bwMode="auto">
          <a:xfrm>
            <a:off x="6925817" y="755191"/>
            <a:ext cx="1379537" cy="873609"/>
            <a:chOff x="3072" y="67"/>
            <a:chExt cx="1355" cy="791"/>
          </a:xfrm>
        </p:grpSpPr>
        <p:sp>
          <p:nvSpPr>
            <p:cNvPr id="22592" name="Text Box 47"/>
            <p:cNvSpPr txBox="1">
              <a:spLocks noChangeArrowheads="1"/>
            </p:cNvSpPr>
            <p:nvPr/>
          </p:nvSpPr>
          <p:spPr bwMode="auto">
            <a:xfrm>
              <a:off x="3072" y="388"/>
              <a:ext cx="1355" cy="47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2800" dirty="0">
                  <a:solidFill>
                    <a:srgbClr val="008000"/>
                  </a:solidFill>
                  <a:latin typeface="Symbol" pitchFamily="18" charset="2"/>
                </a:rPr>
                <a:t>q </a:t>
              </a:r>
              <a:r>
                <a:rPr kumimoji="0" lang="en-US" altLang="nl-NL" sz="2800" i="1" dirty="0">
                  <a:solidFill>
                    <a:srgbClr val="008000"/>
                  </a:solidFill>
                  <a:latin typeface="Times New Roman" pitchFamily="18" charset="0"/>
                </a:rPr>
                <a:t>l</a:t>
              </a:r>
              <a:r>
                <a:rPr kumimoji="0" lang="en-US" altLang="nl-NL" sz="2800" dirty="0">
                  <a:solidFill>
                    <a:srgbClr val="008000"/>
                  </a:solidFill>
                  <a:latin typeface="Symbol" pitchFamily="18" charset="2"/>
                </a:rPr>
                <a:t> </a:t>
              </a:r>
              <a:r>
                <a:rPr kumimoji="0" lang="en-US" altLang="nl-NL" sz="2800" dirty="0">
                  <a:solidFill>
                    <a:srgbClr val="008000"/>
                  </a:solidFill>
                  <a:latin typeface="Times New Roman" pitchFamily="18" charset="0"/>
                </a:rPr>
                <a:t>sin</a:t>
              </a:r>
              <a:r>
                <a:rPr kumimoji="0" lang="en-US" altLang="nl-NL" sz="2800" dirty="0">
                  <a:solidFill>
                    <a:srgbClr val="008000"/>
                  </a:solidFill>
                  <a:latin typeface="Symbol" pitchFamily="18" charset="2"/>
                </a:rPr>
                <a:t>(b)</a:t>
              </a:r>
            </a:p>
          </p:txBody>
        </p:sp>
        <p:sp>
          <p:nvSpPr>
            <p:cNvPr id="22593" name="Text Box 48"/>
            <p:cNvSpPr txBox="1">
              <a:spLocks noChangeArrowheads="1"/>
            </p:cNvSpPr>
            <p:nvPr/>
          </p:nvSpPr>
          <p:spPr bwMode="auto">
            <a:xfrm>
              <a:off x="3130" y="67"/>
              <a:ext cx="247"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2800" i="1">
                  <a:solidFill>
                    <a:srgbClr val="008000"/>
                  </a:solidFill>
                  <a:latin typeface="Times New Roman" pitchFamily="18" charset="0"/>
                </a:rPr>
                <a:t>.</a:t>
              </a:r>
            </a:p>
          </p:txBody>
        </p:sp>
      </p:grpSp>
      <p:grpSp>
        <p:nvGrpSpPr>
          <p:cNvPr id="22564" name="Group 49"/>
          <p:cNvGrpSpPr>
            <a:grpSpLocks/>
          </p:cNvGrpSpPr>
          <p:nvPr/>
        </p:nvGrpSpPr>
        <p:grpSpPr bwMode="auto">
          <a:xfrm>
            <a:off x="1863279" y="2122488"/>
            <a:ext cx="1755775" cy="849312"/>
            <a:chOff x="3072" y="67"/>
            <a:chExt cx="1723" cy="769"/>
          </a:xfrm>
        </p:grpSpPr>
        <p:sp>
          <p:nvSpPr>
            <p:cNvPr id="22590" name="Text Box 50"/>
            <p:cNvSpPr txBox="1">
              <a:spLocks noChangeArrowheads="1"/>
            </p:cNvSpPr>
            <p:nvPr/>
          </p:nvSpPr>
          <p:spPr bwMode="auto">
            <a:xfrm>
              <a:off x="3072" y="366"/>
              <a:ext cx="1723" cy="47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2800" i="1">
                  <a:solidFill>
                    <a:srgbClr val="BE7882"/>
                  </a:solidFill>
                  <a:latin typeface="Times New Roman" pitchFamily="18" charset="0"/>
                </a:rPr>
                <a:t>x</a:t>
              </a:r>
              <a:r>
                <a:rPr kumimoji="0" lang="en-US" altLang="nl-NL" sz="2800">
                  <a:solidFill>
                    <a:srgbClr val="BE7882"/>
                  </a:solidFill>
                  <a:latin typeface="Times New Roman" pitchFamily="18" charset="0"/>
                </a:rPr>
                <a:t> cos</a:t>
              </a:r>
              <a:r>
                <a:rPr kumimoji="0" lang="en-US" altLang="nl-NL" sz="2800">
                  <a:solidFill>
                    <a:srgbClr val="BE7882"/>
                  </a:solidFill>
                  <a:latin typeface="Symbol" pitchFamily="18" charset="2"/>
                </a:rPr>
                <a:t>(a+b)</a:t>
              </a:r>
            </a:p>
          </p:txBody>
        </p:sp>
        <p:sp>
          <p:nvSpPr>
            <p:cNvPr id="22591" name="Text Box 51"/>
            <p:cNvSpPr txBox="1">
              <a:spLocks noChangeArrowheads="1"/>
            </p:cNvSpPr>
            <p:nvPr/>
          </p:nvSpPr>
          <p:spPr bwMode="auto">
            <a:xfrm>
              <a:off x="3130" y="67"/>
              <a:ext cx="268"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2800" i="1">
                  <a:solidFill>
                    <a:srgbClr val="BE7882"/>
                  </a:solidFill>
                  <a:latin typeface="Times New Roman" pitchFamily="18" charset="0"/>
                </a:rPr>
                <a:t>.</a:t>
              </a:r>
            </a:p>
          </p:txBody>
        </p:sp>
      </p:grpSp>
      <p:grpSp>
        <p:nvGrpSpPr>
          <p:cNvPr id="22565" name="Group 52"/>
          <p:cNvGrpSpPr>
            <a:grpSpLocks/>
          </p:cNvGrpSpPr>
          <p:nvPr/>
        </p:nvGrpSpPr>
        <p:grpSpPr bwMode="auto">
          <a:xfrm>
            <a:off x="3409504" y="4103688"/>
            <a:ext cx="1951038" cy="849312"/>
            <a:chOff x="3072" y="67"/>
            <a:chExt cx="1915" cy="769"/>
          </a:xfrm>
        </p:grpSpPr>
        <p:sp>
          <p:nvSpPr>
            <p:cNvPr id="22588" name="Text Box 53"/>
            <p:cNvSpPr txBox="1">
              <a:spLocks noChangeArrowheads="1"/>
            </p:cNvSpPr>
            <p:nvPr/>
          </p:nvSpPr>
          <p:spPr bwMode="auto">
            <a:xfrm>
              <a:off x="3072" y="366"/>
              <a:ext cx="1915" cy="47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2800" i="1">
                  <a:solidFill>
                    <a:srgbClr val="00279F"/>
                  </a:solidFill>
                  <a:latin typeface="Times New Roman" pitchFamily="18" charset="0"/>
                </a:rPr>
                <a:t>y</a:t>
              </a:r>
              <a:r>
                <a:rPr kumimoji="0" lang="en-US" altLang="nl-NL" sz="2800">
                  <a:solidFill>
                    <a:srgbClr val="00279F"/>
                  </a:solidFill>
                  <a:latin typeface="Times New Roman" pitchFamily="18" charset="0"/>
                </a:rPr>
                <a:t> (-cos</a:t>
              </a:r>
              <a:r>
                <a:rPr kumimoji="0" lang="en-US" altLang="nl-NL" sz="2800">
                  <a:solidFill>
                    <a:srgbClr val="00279F"/>
                  </a:solidFill>
                  <a:latin typeface="Symbol" pitchFamily="18" charset="2"/>
                </a:rPr>
                <a:t>(a+b))</a:t>
              </a:r>
            </a:p>
          </p:txBody>
        </p:sp>
        <p:sp>
          <p:nvSpPr>
            <p:cNvPr id="22589" name="Text Box 54"/>
            <p:cNvSpPr txBox="1">
              <a:spLocks noChangeArrowheads="1"/>
            </p:cNvSpPr>
            <p:nvPr/>
          </p:nvSpPr>
          <p:spPr bwMode="auto">
            <a:xfrm>
              <a:off x="3130" y="67"/>
              <a:ext cx="247"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2800" i="1">
                  <a:solidFill>
                    <a:srgbClr val="00279F"/>
                  </a:solidFill>
                  <a:latin typeface="Times New Roman" pitchFamily="18" charset="0"/>
                </a:rPr>
                <a:t>.</a:t>
              </a:r>
            </a:p>
          </p:txBody>
        </p:sp>
      </p:grpSp>
      <p:grpSp>
        <p:nvGrpSpPr>
          <p:cNvPr id="22566" name="Group 55"/>
          <p:cNvGrpSpPr>
            <a:grpSpLocks/>
          </p:cNvGrpSpPr>
          <p:nvPr/>
        </p:nvGrpSpPr>
        <p:grpSpPr bwMode="auto">
          <a:xfrm>
            <a:off x="107504" y="4408488"/>
            <a:ext cx="1566863" cy="849312"/>
            <a:chOff x="3072" y="67"/>
            <a:chExt cx="1537" cy="769"/>
          </a:xfrm>
        </p:grpSpPr>
        <p:sp>
          <p:nvSpPr>
            <p:cNvPr id="22586" name="Text Box 56"/>
            <p:cNvSpPr txBox="1">
              <a:spLocks noChangeArrowheads="1"/>
            </p:cNvSpPr>
            <p:nvPr/>
          </p:nvSpPr>
          <p:spPr bwMode="auto">
            <a:xfrm>
              <a:off x="3072" y="366"/>
              <a:ext cx="1537" cy="47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2800" i="1">
                  <a:solidFill>
                    <a:srgbClr val="00279F"/>
                  </a:solidFill>
                  <a:latin typeface="Times New Roman" pitchFamily="18" charset="0"/>
                </a:rPr>
                <a:t>y</a:t>
              </a:r>
              <a:r>
                <a:rPr kumimoji="0" lang="en-US" altLang="nl-NL" sz="2800">
                  <a:solidFill>
                    <a:srgbClr val="00279F"/>
                  </a:solidFill>
                  <a:latin typeface="Times New Roman" pitchFamily="18" charset="0"/>
                </a:rPr>
                <a:t> sin</a:t>
              </a:r>
              <a:r>
                <a:rPr kumimoji="0" lang="en-US" altLang="nl-NL" sz="2800">
                  <a:solidFill>
                    <a:srgbClr val="00279F"/>
                  </a:solidFill>
                  <a:latin typeface="Symbol" pitchFamily="18" charset="2"/>
                </a:rPr>
                <a:t>(a+b)</a:t>
              </a:r>
            </a:p>
          </p:txBody>
        </p:sp>
        <p:sp>
          <p:nvSpPr>
            <p:cNvPr id="22587" name="Text Box 57"/>
            <p:cNvSpPr txBox="1">
              <a:spLocks noChangeArrowheads="1"/>
            </p:cNvSpPr>
            <p:nvPr/>
          </p:nvSpPr>
          <p:spPr bwMode="auto">
            <a:xfrm>
              <a:off x="3130" y="67"/>
              <a:ext cx="247"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2800" i="1">
                  <a:solidFill>
                    <a:srgbClr val="00279F"/>
                  </a:solidFill>
                  <a:latin typeface="Times New Roman" pitchFamily="18" charset="0"/>
                </a:rPr>
                <a:t>.</a:t>
              </a:r>
            </a:p>
          </p:txBody>
        </p:sp>
      </p:grpSp>
      <p:sp>
        <p:nvSpPr>
          <p:cNvPr id="22567" name="Line 58"/>
          <p:cNvSpPr>
            <a:spLocks noChangeShapeType="1"/>
          </p:cNvSpPr>
          <p:nvPr/>
        </p:nvSpPr>
        <p:spPr bwMode="auto">
          <a:xfrm flipV="1">
            <a:off x="6341617" y="44450"/>
            <a:ext cx="1057275" cy="1863725"/>
          </a:xfrm>
          <a:prstGeom prst="line">
            <a:avLst/>
          </a:prstGeom>
          <a:noFill/>
          <a:ln w="28575">
            <a:solidFill>
              <a:srgbClr val="00279F"/>
            </a:solidFill>
            <a:round/>
            <a:headEnd type="triangle" w="med" len="med"/>
            <a:tailEnd/>
          </a:ln>
          <a:extLst>
            <a:ext uri="{909E8E84-426E-40DD-AFC4-6F175D3DCCD1}">
              <a14:hiddenFill xmlns:a14="http://schemas.microsoft.com/office/drawing/2010/main">
                <a:noFill/>
              </a14:hiddenFill>
            </a:ext>
          </a:extLst>
        </p:spPr>
        <p:txBody>
          <a:bodyPr/>
          <a:lstStyle/>
          <a:p>
            <a:endParaRPr lang="en-GB"/>
          </a:p>
        </p:txBody>
      </p:sp>
      <p:sp>
        <p:nvSpPr>
          <p:cNvPr id="22568" name="Line 59"/>
          <p:cNvSpPr>
            <a:spLocks noChangeShapeType="1"/>
          </p:cNvSpPr>
          <p:nvPr/>
        </p:nvSpPr>
        <p:spPr bwMode="auto">
          <a:xfrm flipV="1">
            <a:off x="6411467" y="1295400"/>
            <a:ext cx="360362" cy="631825"/>
          </a:xfrm>
          <a:prstGeom prst="line">
            <a:avLst/>
          </a:prstGeom>
          <a:noFill/>
          <a:ln w="2857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2569" name="Line 60"/>
          <p:cNvSpPr>
            <a:spLocks noChangeShapeType="1"/>
          </p:cNvSpPr>
          <p:nvPr/>
        </p:nvSpPr>
        <p:spPr bwMode="auto">
          <a:xfrm flipV="1">
            <a:off x="6754367" y="76200"/>
            <a:ext cx="703262" cy="1247775"/>
          </a:xfrm>
          <a:prstGeom prst="line">
            <a:avLst/>
          </a:prstGeom>
          <a:noFill/>
          <a:ln w="28575">
            <a:solidFill>
              <a:srgbClr val="BE7882"/>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2570" name="Text Box 61"/>
          <p:cNvSpPr txBox="1">
            <a:spLocks noChangeArrowheads="1"/>
          </p:cNvSpPr>
          <p:nvPr/>
        </p:nvSpPr>
        <p:spPr bwMode="auto">
          <a:xfrm>
            <a:off x="7865617" y="120650"/>
            <a:ext cx="401637" cy="6413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3600">
                <a:latin typeface="Symbol" pitchFamily="18" charset="2"/>
              </a:rPr>
              <a:t>b</a:t>
            </a:r>
          </a:p>
        </p:txBody>
      </p:sp>
      <p:sp>
        <p:nvSpPr>
          <p:cNvPr id="22571" name="Text Box 62"/>
          <p:cNvSpPr txBox="1">
            <a:spLocks noChangeArrowheads="1"/>
          </p:cNvSpPr>
          <p:nvPr/>
        </p:nvSpPr>
        <p:spPr bwMode="auto">
          <a:xfrm>
            <a:off x="4398517" y="3168650"/>
            <a:ext cx="436562" cy="6413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3600">
                <a:latin typeface="Symbol" pitchFamily="18" charset="2"/>
              </a:rPr>
              <a:t>a</a:t>
            </a:r>
          </a:p>
        </p:txBody>
      </p:sp>
      <p:sp>
        <p:nvSpPr>
          <p:cNvPr id="22572" name="Text Box 63"/>
          <p:cNvSpPr txBox="1">
            <a:spLocks noChangeArrowheads="1"/>
          </p:cNvSpPr>
          <p:nvPr/>
        </p:nvSpPr>
        <p:spPr bwMode="auto">
          <a:xfrm>
            <a:off x="4115942" y="2362200"/>
            <a:ext cx="2873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3600" i="1">
                <a:latin typeface="Times New Roman" pitchFamily="18" charset="0"/>
              </a:rPr>
              <a:t>l</a:t>
            </a:r>
          </a:p>
        </p:txBody>
      </p:sp>
      <p:sp>
        <p:nvSpPr>
          <p:cNvPr id="22573" name="Text Box 64"/>
          <p:cNvSpPr txBox="1">
            <a:spLocks noChangeArrowheads="1"/>
          </p:cNvSpPr>
          <p:nvPr/>
        </p:nvSpPr>
        <p:spPr bwMode="auto">
          <a:xfrm>
            <a:off x="5944742" y="2133600"/>
            <a:ext cx="4286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3600" i="1">
                <a:latin typeface="Times New Roman" pitchFamily="18" charset="0"/>
              </a:rPr>
              <a:t>A</a:t>
            </a:r>
          </a:p>
        </p:txBody>
      </p:sp>
      <p:sp>
        <p:nvSpPr>
          <p:cNvPr id="22574" name="Text Box 65"/>
          <p:cNvSpPr txBox="1">
            <a:spLocks noChangeArrowheads="1"/>
          </p:cNvSpPr>
          <p:nvPr/>
        </p:nvSpPr>
        <p:spPr bwMode="auto">
          <a:xfrm>
            <a:off x="2498279" y="1568450"/>
            <a:ext cx="1209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1600" i="1">
                <a:latin typeface="Times New Roman" pitchFamily="18" charset="0"/>
              </a:rPr>
              <a:t>Robot chassis</a:t>
            </a:r>
          </a:p>
        </p:txBody>
      </p:sp>
      <p:sp>
        <p:nvSpPr>
          <p:cNvPr id="1576002" name="Arc 66"/>
          <p:cNvSpPr>
            <a:spLocks/>
          </p:cNvSpPr>
          <p:nvPr/>
        </p:nvSpPr>
        <p:spPr bwMode="auto">
          <a:xfrm flipV="1">
            <a:off x="2291904" y="3560763"/>
            <a:ext cx="774700" cy="711200"/>
          </a:xfrm>
          <a:custGeom>
            <a:avLst/>
            <a:gdLst>
              <a:gd name="G0" fmla="+- 0 0 0"/>
              <a:gd name="G1" fmla="+- 0 0 0"/>
              <a:gd name="G2" fmla="+- 21600 0 0"/>
              <a:gd name="T0" fmla="*/ 21593 w 21593"/>
              <a:gd name="T1" fmla="*/ 569 h 18366"/>
              <a:gd name="T2" fmla="*/ 11369 w 21593"/>
              <a:gd name="T3" fmla="*/ 18366 h 18366"/>
              <a:gd name="T4" fmla="*/ 0 w 21593"/>
              <a:gd name="T5" fmla="*/ 0 h 18366"/>
            </a:gdLst>
            <a:ahLst/>
            <a:cxnLst>
              <a:cxn ang="0">
                <a:pos x="T0" y="T1"/>
              </a:cxn>
              <a:cxn ang="0">
                <a:pos x="T2" y="T3"/>
              </a:cxn>
              <a:cxn ang="0">
                <a:pos x="T4" y="T5"/>
              </a:cxn>
            </a:cxnLst>
            <a:rect l="0" t="0" r="r" b="b"/>
            <a:pathLst>
              <a:path w="21593" h="18366" fill="none" extrusionOk="0">
                <a:moveTo>
                  <a:pt x="21592" y="568"/>
                </a:moveTo>
                <a:cubicBezTo>
                  <a:pt x="21400" y="7844"/>
                  <a:pt x="17557" y="14534"/>
                  <a:pt x="11368" y="18365"/>
                </a:cubicBezTo>
              </a:path>
              <a:path w="21593" h="18366" stroke="0" extrusionOk="0">
                <a:moveTo>
                  <a:pt x="21592" y="568"/>
                </a:moveTo>
                <a:cubicBezTo>
                  <a:pt x="21400" y="7844"/>
                  <a:pt x="17557" y="14534"/>
                  <a:pt x="11368" y="18365"/>
                </a:cubicBezTo>
                <a:lnTo>
                  <a:pt x="0" y="0"/>
                </a:lnTo>
                <a:close/>
              </a:path>
            </a:pathLst>
          </a:custGeom>
          <a:noFill/>
          <a:ln w="19050">
            <a:solidFill>
              <a:schemeClr val="tx1"/>
            </a:solidFill>
            <a:round/>
            <a:headEnd/>
            <a:tailEnd type="triangle" w="med" len="med"/>
          </a:ln>
          <a:effectLst/>
        </p:spPr>
        <p:txBody>
          <a:bodyPr rot="10800000" wrap="none" anchor="ctr"/>
          <a:lstStyle/>
          <a:p>
            <a:pPr algn="ctr">
              <a:defRPr/>
            </a:pPr>
            <a:endParaRPr kumimoji="0" lang="en-US" sz="2400" i="1">
              <a:effectLst>
                <a:outerShdw blurRad="38100" dist="38100" dir="2700000" algn="tl">
                  <a:srgbClr val="C0C0C0"/>
                </a:outerShdw>
              </a:effectLst>
              <a:latin typeface="Arial" charset="0"/>
            </a:endParaRPr>
          </a:p>
        </p:txBody>
      </p:sp>
      <p:sp>
        <p:nvSpPr>
          <p:cNvPr id="22576" name="Text Box 67"/>
          <p:cNvSpPr txBox="1">
            <a:spLocks noChangeArrowheads="1"/>
          </p:cNvSpPr>
          <p:nvPr/>
        </p:nvSpPr>
        <p:spPr bwMode="auto">
          <a:xfrm rot="3923892">
            <a:off x="2754660" y="3525044"/>
            <a:ext cx="912813" cy="4222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2400">
                <a:latin typeface="Symbol" pitchFamily="18" charset="2"/>
              </a:rPr>
              <a:t>(a+b)</a:t>
            </a:r>
          </a:p>
        </p:txBody>
      </p:sp>
      <p:sp>
        <p:nvSpPr>
          <p:cNvPr id="1576004" name="Arc 68"/>
          <p:cNvSpPr>
            <a:spLocks/>
          </p:cNvSpPr>
          <p:nvPr/>
        </p:nvSpPr>
        <p:spPr bwMode="auto">
          <a:xfrm flipV="1">
            <a:off x="2287142" y="4267200"/>
            <a:ext cx="652462" cy="836613"/>
          </a:xfrm>
          <a:custGeom>
            <a:avLst/>
            <a:gdLst>
              <a:gd name="G0" fmla="+- 0 0 0"/>
              <a:gd name="G1" fmla="+- 21596 0 0"/>
              <a:gd name="G2" fmla="+- 21600 0 0"/>
              <a:gd name="T0" fmla="*/ 421 w 18196"/>
              <a:gd name="T1" fmla="*/ 0 h 21596"/>
              <a:gd name="T2" fmla="*/ 18196 w 18196"/>
              <a:gd name="T3" fmla="*/ 9957 h 21596"/>
              <a:gd name="T4" fmla="*/ 0 w 18196"/>
              <a:gd name="T5" fmla="*/ 21596 h 21596"/>
            </a:gdLst>
            <a:ahLst/>
            <a:cxnLst>
              <a:cxn ang="0">
                <a:pos x="T0" y="T1"/>
              </a:cxn>
              <a:cxn ang="0">
                <a:pos x="T2" y="T3"/>
              </a:cxn>
              <a:cxn ang="0">
                <a:pos x="T4" y="T5"/>
              </a:cxn>
            </a:cxnLst>
            <a:rect l="0" t="0" r="r" b="b"/>
            <a:pathLst>
              <a:path w="18196" h="21596" fill="none" extrusionOk="0">
                <a:moveTo>
                  <a:pt x="420" y="0"/>
                </a:moveTo>
                <a:cubicBezTo>
                  <a:pt x="7637" y="140"/>
                  <a:pt x="14306" y="3876"/>
                  <a:pt x="18195" y="9957"/>
                </a:cubicBezTo>
              </a:path>
              <a:path w="18196" h="21596" stroke="0" extrusionOk="0">
                <a:moveTo>
                  <a:pt x="420" y="0"/>
                </a:moveTo>
                <a:cubicBezTo>
                  <a:pt x="7637" y="140"/>
                  <a:pt x="14306" y="3876"/>
                  <a:pt x="18195" y="9957"/>
                </a:cubicBezTo>
                <a:lnTo>
                  <a:pt x="0" y="21596"/>
                </a:lnTo>
                <a:close/>
              </a:path>
            </a:pathLst>
          </a:custGeom>
          <a:noFill/>
          <a:ln w="19050">
            <a:solidFill>
              <a:schemeClr val="tx1"/>
            </a:solidFill>
            <a:round/>
            <a:headEnd/>
            <a:tailEnd type="triangle" w="med" len="med"/>
          </a:ln>
          <a:effectLst/>
        </p:spPr>
        <p:txBody>
          <a:bodyPr rot="10800000" wrap="none" anchor="ctr"/>
          <a:lstStyle/>
          <a:p>
            <a:pPr algn="ctr">
              <a:defRPr/>
            </a:pPr>
            <a:endParaRPr kumimoji="0" lang="en-US" sz="2400" i="1">
              <a:effectLst>
                <a:outerShdw blurRad="38100" dist="38100" dir="2700000" algn="tl">
                  <a:srgbClr val="C0C0C0"/>
                </a:outerShdw>
              </a:effectLst>
              <a:latin typeface="Arial" charset="0"/>
            </a:endParaRPr>
          </a:p>
        </p:txBody>
      </p:sp>
      <p:sp>
        <p:nvSpPr>
          <p:cNvPr id="22578" name="Text Box 69"/>
          <p:cNvSpPr txBox="1">
            <a:spLocks noChangeArrowheads="1"/>
          </p:cNvSpPr>
          <p:nvPr/>
        </p:nvSpPr>
        <p:spPr bwMode="auto">
          <a:xfrm rot="19938276">
            <a:off x="2287142" y="4900613"/>
            <a:ext cx="842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2400">
                <a:latin typeface="Symbol" pitchFamily="18" charset="2"/>
              </a:rPr>
              <a:t>(a+b)</a:t>
            </a:r>
          </a:p>
        </p:txBody>
      </p:sp>
      <p:grpSp>
        <p:nvGrpSpPr>
          <p:cNvPr id="22579" name="Group 70"/>
          <p:cNvGrpSpPr>
            <a:grpSpLocks/>
          </p:cNvGrpSpPr>
          <p:nvPr/>
        </p:nvGrpSpPr>
        <p:grpSpPr bwMode="auto">
          <a:xfrm>
            <a:off x="7393157" y="1700808"/>
            <a:ext cx="1427315" cy="1043890"/>
            <a:chOff x="5361" y="1104"/>
            <a:chExt cx="975" cy="558"/>
          </a:xfrm>
        </p:grpSpPr>
        <p:sp>
          <p:nvSpPr>
            <p:cNvPr id="22584" name="Text Box 71"/>
            <p:cNvSpPr txBox="1">
              <a:spLocks noChangeArrowheads="1"/>
            </p:cNvSpPr>
            <p:nvPr/>
          </p:nvSpPr>
          <p:spPr bwMode="auto">
            <a:xfrm>
              <a:off x="5361" y="1258"/>
              <a:ext cx="91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3600" b="1" i="1" dirty="0">
                  <a:solidFill>
                    <a:srgbClr val="FFCC00"/>
                  </a:solidFill>
                  <a:latin typeface="Times New Roman" pitchFamily="18" charset="0"/>
                </a:rPr>
                <a:t>v = r </a:t>
              </a:r>
              <a:r>
                <a:rPr kumimoji="0" lang="en-US" altLang="nl-NL" sz="3600" b="1" i="1" dirty="0">
                  <a:solidFill>
                    <a:srgbClr val="FFCC00"/>
                  </a:solidFill>
                  <a:latin typeface="Symbol" pitchFamily="18" charset="2"/>
                </a:rPr>
                <a:t>j</a:t>
              </a:r>
              <a:endParaRPr kumimoji="0" lang="en-US" altLang="nl-NL" sz="3600" b="1" i="1" dirty="0">
                <a:solidFill>
                  <a:srgbClr val="FFCC00"/>
                </a:solidFill>
                <a:latin typeface="Times New Roman" pitchFamily="18" charset="0"/>
              </a:endParaRPr>
            </a:p>
          </p:txBody>
        </p:sp>
        <p:sp>
          <p:nvSpPr>
            <p:cNvPr id="22585" name="Text Box 72"/>
            <p:cNvSpPr txBox="1">
              <a:spLocks noChangeArrowheads="1"/>
            </p:cNvSpPr>
            <p:nvPr/>
          </p:nvSpPr>
          <p:spPr bwMode="auto">
            <a:xfrm>
              <a:off x="6148" y="1104"/>
              <a:ext cx="1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kumimoji="0" lang="en-US" altLang="nl-NL" sz="3600" i="1">
                  <a:solidFill>
                    <a:srgbClr val="FFCC00"/>
                  </a:solidFill>
                  <a:latin typeface="Times New Roman" pitchFamily="18" charset="0"/>
                </a:rPr>
                <a:t>.</a:t>
              </a:r>
            </a:p>
          </p:txBody>
        </p:sp>
      </p:grpSp>
      <p:sp>
        <p:nvSpPr>
          <p:cNvPr id="22583" name="AutoShape 76"/>
          <p:cNvSpPr>
            <a:spLocks/>
          </p:cNvSpPr>
          <p:nvPr/>
        </p:nvSpPr>
        <p:spPr bwMode="auto">
          <a:xfrm rot="16200000">
            <a:off x="7468881" y="5365104"/>
            <a:ext cx="209549" cy="648028"/>
          </a:xfrm>
          <a:prstGeom prst="rightBrace">
            <a:avLst>
              <a:gd name="adj1" fmla="val 11869"/>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nl-NL"/>
          </a:p>
        </p:txBody>
      </p:sp>
      <mc:AlternateContent xmlns:mc="http://schemas.openxmlformats.org/markup-compatibility/2006">
        <mc:Choice xmlns:a14="http://schemas.microsoft.com/office/drawing/2010/main" Requires="a14">
          <p:sp>
            <p:nvSpPr>
              <p:cNvPr id="2" name="TextBox 1"/>
              <p:cNvSpPr txBox="1"/>
              <p:nvPr/>
            </p:nvSpPr>
            <p:spPr>
              <a:xfrm>
                <a:off x="2552019" y="5740833"/>
                <a:ext cx="6629635" cy="41800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GB" sz="2000" i="1" smtClean="0">
                              <a:latin typeface="Cambria Math"/>
                            </a:rPr>
                          </m:ctrlPr>
                        </m:dPr>
                        <m:e>
                          <m:func>
                            <m:funcPr>
                              <m:ctrlPr>
                                <a:rPr lang="en-GB" sz="2000" i="1" smtClean="0">
                                  <a:latin typeface="Cambria Math"/>
                                </a:rPr>
                              </m:ctrlPr>
                            </m:funcPr>
                            <m:fName>
                              <m:r>
                                <m:rPr>
                                  <m:sty m:val="p"/>
                                </m:rPr>
                                <a:rPr lang="en-GB" sz="2000" i="0" smtClean="0">
                                  <a:latin typeface="Cambria Math"/>
                                </a:rPr>
                                <m:t>sin</m:t>
                              </m:r>
                            </m:fName>
                            <m:e>
                              <m:d>
                                <m:dPr>
                                  <m:ctrlPr>
                                    <a:rPr lang="en-GB" sz="2000" i="1" smtClean="0">
                                      <a:latin typeface="Cambria Math"/>
                                    </a:rPr>
                                  </m:ctrlPr>
                                </m:dPr>
                                <m:e>
                                  <m:r>
                                    <a:rPr lang="en-GB" sz="2000" i="1" smtClean="0">
                                      <a:latin typeface="Cambria Math"/>
                                      <a:ea typeface="Cambria Math"/>
                                    </a:rPr>
                                    <m:t>𝛼</m:t>
                                  </m:r>
                                  <m:r>
                                    <a:rPr lang="en-US" sz="2000" b="0" i="1" smtClean="0">
                                      <a:latin typeface="Cambria Math"/>
                                      <a:ea typeface="Cambria Math"/>
                                    </a:rPr>
                                    <m:t>+</m:t>
                                  </m:r>
                                  <m:r>
                                    <a:rPr lang="en-US" sz="2000" b="0" i="1" smtClean="0">
                                      <a:latin typeface="Cambria Math"/>
                                      <a:ea typeface="Cambria Math"/>
                                    </a:rPr>
                                    <m:t>𝛽</m:t>
                                  </m:r>
                                </m:e>
                              </m:d>
                              <m:r>
                                <a:rPr lang="en-US" sz="2000" b="0" i="1" smtClean="0">
                                  <a:latin typeface="Cambria Math"/>
                                </a:rPr>
                                <m:t>     −</m:t>
                              </m:r>
                              <m:func>
                                <m:funcPr>
                                  <m:ctrlPr>
                                    <a:rPr lang="en-US" sz="2000" b="0" i="1" smtClean="0">
                                      <a:latin typeface="Cambria Math"/>
                                    </a:rPr>
                                  </m:ctrlPr>
                                </m:funcPr>
                                <m:fName>
                                  <m:r>
                                    <m:rPr>
                                      <m:sty m:val="p"/>
                                    </m:rPr>
                                    <a:rPr lang="en-US" sz="2000" b="0" i="0" smtClean="0">
                                      <a:latin typeface="Cambria Math"/>
                                    </a:rPr>
                                    <m:t>cos</m:t>
                                  </m:r>
                                </m:fName>
                                <m:e>
                                  <m:d>
                                    <m:dPr>
                                      <m:ctrlPr>
                                        <a:rPr lang="en-US" sz="2000" b="0" i="1" smtClean="0">
                                          <a:latin typeface="Cambria Math"/>
                                        </a:rPr>
                                      </m:ctrlPr>
                                    </m:dPr>
                                    <m:e>
                                      <m:r>
                                        <a:rPr lang="en-GB" sz="2000" i="1" smtClean="0">
                                          <a:latin typeface="Cambria Math"/>
                                          <a:ea typeface="Cambria Math"/>
                                        </a:rPr>
                                        <m:t>𝛼</m:t>
                                      </m:r>
                                      <m:r>
                                        <a:rPr lang="en-US" sz="2000" b="0" i="1" smtClean="0">
                                          <a:latin typeface="Cambria Math"/>
                                          <a:ea typeface="Cambria Math"/>
                                        </a:rPr>
                                        <m:t>+</m:t>
                                      </m:r>
                                      <m:r>
                                        <a:rPr lang="en-US" sz="2000" b="0" i="1" smtClean="0">
                                          <a:latin typeface="Cambria Math"/>
                                          <a:ea typeface="Cambria Math"/>
                                        </a:rPr>
                                        <m:t>𝛽</m:t>
                                      </m:r>
                                    </m:e>
                                  </m:d>
                                  <m:r>
                                    <a:rPr lang="en-US" sz="2000" b="0" i="1" smtClean="0">
                                      <a:latin typeface="Cambria Math"/>
                                    </a:rPr>
                                    <m:t>      </m:t>
                                  </m:r>
                                  <m:d>
                                    <m:dPr>
                                      <m:ctrlPr>
                                        <a:rPr lang="en-US" sz="2000" b="0" i="1" smtClean="0">
                                          <a:latin typeface="Cambria Math"/>
                                        </a:rPr>
                                      </m:ctrlPr>
                                    </m:dPr>
                                    <m:e>
                                      <m:r>
                                        <a:rPr lang="en-US" sz="2000" b="0" i="1" smtClean="0">
                                          <a:latin typeface="Cambria Math"/>
                                        </a:rPr>
                                        <m:t>−</m:t>
                                      </m:r>
                                      <m:r>
                                        <a:rPr lang="en-US" sz="2000" b="0" i="1" smtClean="0">
                                          <a:latin typeface="Cambria Math"/>
                                        </a:rPr>
                                        <m:t>𝑙</m:t>
                                      </m:r>
                                    </m:e>
                                  </m:d>
                                  <m:func>
                                    <m:funcPr>
                                      <m:ctrlPr>
                                        <a:rPr lang="en-US" sz="2000" b="0" i="1" smtClean="0">
                                          <a:latin typeface="Cambria Math"/>
                                        </a:rPr>
                                      </m:ctrlPr>
                                    </m:funcPr>
                                    <m:fName>
                                      <m:r>
                                        <m:rPr>
                                          <m:sty m:val="p"/>
                                        </m:rPr>
                                        <a:rPr lang="en-US" sz="2000" b="0" i="0" smtClean="0">
                                          <a:latin typeface="Cambria Math"/>
                                        </a:rPr>
                                        <m:t>cos</m:t>
                                      </m:r>
                                    </m:fName>
                                    <m:e>
                                      <m:r>
                                        <a:rPr lang="en-US" sz="2000" b="0" i="1" smtClean="0">
                                          <a:latin typeface="Cambria Math"/>
                                          <a:ea typeface="Cambria Math"/>
                                        </a:rPr>
                                        <m:t>𝛽</m:t>
                                      </m:r>
                                    </m:e>
                                  </m:func>
                                </m:e>
                              </m:func>
                            </m:e>
                          </m:func>
                        </m:e>
                      </m:d>
                      <m:r>
                        <a:rPr lang="en-US" sz="2000" b="0" i="1" smtClean="0">
                          <a:latin typeface="Cambria Math"/>
                        </a:rPr>
                        <m:t>𝑅</m:t>
                      </m:r>
                      <m:d>
                        <m:dPr>
                          <m:ctrlPr>
                            <a:rPr lang="en-US" sz="2000" b="0" i="1" smtClean="0">
                              <a:latin typeface="Cambria Math"/>
                            </a:rPr>
                          </m:ctrlPr>
                        </m:dPr>
                        <m:e>
                          <m:r>
                            <a:rPr lang="en-US" sz="2000" b="0" i="1" smtClean="0">
                              <a:latin typeface="Cambria Math"/>
                              <a:ea typeface="Cambria Math"/>
                            </a:rPr>
                            <m:t>𝜃</m:t>
                          </m:r>
                        </m:e>
                      </m:d>
                      <m:acc>
                        <m:accPr>
                          <m:chr m:val="̇"/>
                          <m:ctrlPr>
                            <a:rPr lang="en-US" sz="2000" b="0" i="1" smtClean="0">
                              <a:latin typeface="Cambria Math"/>
                            </a:rPr>
                          </m:ctrlPr>
                        </m:accPr>
                        <m:e>
                          <m:sSub>
                            <m:sSubPr>
                              <m:ctrlPr>
                                <a:rPr lang="en-US" sz="2000" b="0" i="1" smtClean="0">
                                  <a:latin typeface="Cambria Math"/>
                                </a:rPr>
                              </m:ctrlPr>
                            </m:sSubPr>
                            <m:e>
                              <m:r>
                                <a:rPr lang="en-US" sz="2000" b="0" i="1" smtClean="0">
                                  <a:latin typeface="Cambria Math"/>
                                  <a:ea typeface="Cambria Math"/>
                                </a:rPr>
                                <m:t>𝜉</m:t>
                              </m:r>
                            </m:e>
                            <m:sub>
                              <m:r>
                                <a:rPr lang="en-US" sz="2000" b="0" i="1" smtClean="0">
                                  <a:latin typeface="Cambria Math"/>
                                </a:rPr>
                                <m:t>𝐼</m:t>
                              </m:r>
                            </m:sub>
                          </m:sSub>
                        </m:e>
                      </m:acc>
                      <m:r>
                        <a:rPr lang="en-US" sz="2000" b="0" i="1" smtClean="0">
                          <a:latin typeface="Cambria Math"/>
                        </a:rPr>
                        <m:t>−</m:t>
                      </m:r>
                      <m:r>
                        <a:rPr lang="en-US" sz="2000" b="0" i="1" smtClean="0">
                          <a:latin typeface="Cambria Math"/>
                        </a:rPr>
                        <m:t>𝑟</m:t>
                      </m:r>
                      <m:acc>
                        <m:accPr>
                          <m:chr m:val="̇"/>
                          <m:ctrlPr>
                            <a:rPr lang="en-US" sz="2000" b="0" i="1" smtClean="0">
                              <a:latin typeface="Cambria Math"/>
                            </a:rPr>
                          </m:ctrlPr>
                        </m:accPr>
                        <m:e>
                          <m:r>
                            <a:rPr lang="en-US" sz="2000" b="0" i="1" smtClean="0">
                              <a:latin typeface="Cambria Math"/>
                              <a:ea typeface="Cambria Math"/>
                            </a:rPr>
                            <m:t>𝜑</m:t>
                          </m:r>
                        </m:e>
                      </m:acc>
                      <m:r>
                        <a:rPr lang="en-US" sz="2000" b="0" i="1" smtClean="0">
                          <a:latin typeface="Cambria Math"/>
                        </a:rPr>
                        <m:t>=0</m:t>
                      </m:r>
                    </m:oMath>
                  </m:oMathPara>
                </a14:m>
                <a:endParaRPr lang="en-GB" sz="2000" dirty="0"/>
              </a:p>
            </p:txBody>
          </p:sp>
        </mc:Choice>
        <mc:Fallback>
          <p:sp>
            <p:nvSpPr>
              <p:cNvPr id="2" name="TextBox 1"/>
              <p:cNvSpPr txBox="1">
                <a:spLocks noRot="1" noChangeAspect="1" noMove="1" noResize="1" noEditPoints="1" noAdjustHandles="1" noChangeArrowheads="1" noChangeShapeType="1" noTextEdit="1"/>
              </p:cNvSpPr>
              <p:nvPr/>
            </p:nvSpPr>
            <p:spPr>
              <a:xfrm>
                <a:off x="2552019" y="5740833"/>
                <a:ext cx="6629635" cy="418000"/>
              </a:xfrm>
              <a:prstGeom prst="rect">
                <a:avLst/>
              </a:prstGeom>
              <a:blipFill rotWithShape="1">
                <a:blip r:embed="rId6"/>
                <a:stretch>
                  <a:fillRect b="-1764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 name="TextBox 2"/>
              <p:cNvSpPr txBox="1"/>
              <p:nvPr/>
            </p:nvSpPr>
            <p:spPr>
              <a:xfrm>
                <a:off x="6771829" y="5046666"/>
                <a:ext cx="1847044" cy="50071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en-GB" sz="2000" i="1" smtClean="0">
                              <a:latin typeface="Cambria Math"/>
                            </a:rPr>
                          </m:ctrlPr>
                        </m:accPr>
                        <m:e>
                          <m:sSub>
                            <m:sSubPr>
                              <m:ctrlPr>
                                <a:rPr lang="en-GB" sz="2000" i="1" smtClean="0">
                                  <a:latin typeface="Cambria Math"/>
                                </a:rPr>
                              </m:ctrlPr>
                            </m:sSubPr>
                            <m:e>
                              <m:r>
                                <a:rPr lang="en-GB" sz="2000" i="1" smtClean="0">
                                  <a:latin typeface="Cambria Math"/>
                                  <a:ea typeface="Cambria Math"/>
                                </a:rPr>
                                <m:t>𝜉</m:t>
                              </m:r>
                            </m:e>
                            <m:sub>
                              <m:r>
                                <a:rPr lang="en-US" sz="2000" b="0" i="1" smtClean="0">
                                  <a:latin typeface="Cambria Math"/>
                                </a:rPr>
                                <m:t>𝑅</m:t>
                              </m:r>
                            </m:sub>
                          </m:sSub>
                        </m:e>
                      </m:acc>
                      <m:r>
                        <a:rPr lang="en-US" sz="2000" b="0" i="1" smtClean="0">
                          <a:latin typeface="Cambria Math"/>
                        </a:rPr>
                        <m:t>=</m:t>
                      </m:r>
                      <m:sSup>
                        <m:sSupPr>
                          <m:ctrlPr>
                            <a:rPr lang="en-GB" sz="2000" i="1" smtClean="0">
                              <a:latin typeface="Cambria Math"/>
                            </a:rPr>
                          </m:ctrlPr>
                        </m:sSupPr>
                        <m:e>
                          <m:d>
                            <m:dPr>
                              <m:begChr m:val="["/>
                              <m:endChr m:val="]"/>
                              <m:ctrlPr>
                                <a:rPr lang="en-GB" sz="2000" i="1" smtClean="0">
                                  <a:latin typeface="Cambria Math"/>
                                </a:rPr>
                              </m:ctrlPr>
                            </m:dPr>
                            <m:e>
                              <m:acc>
                                <m:accPr>
                                  <m:chr m:val="̇"/>
                                  <m:ctrlPr>
                                    <a:rPr lang="en-GB" sz="2000" i="1" smtClean="0">
                                      <a:latin typeface="Cambria Math"/>
                                    </a:rPr>
                                  </m:ctrlPr>
                                </m:accPr>
                                <m:e>
                                  <m:r>
                                    <a:rPr lang="en-US" sz="2000" b="0" i="1" smtClean="0">
                                      <a:latin typeface="Cambria Math"/>
                                    </a:rPr>
                                    <m:t>𝑥</m:t>
                                  </m:r>
                                </m:e>
                              </m:acc>
                              <m:r>
                                <a:rPr lang="en-US" sz="2000" b="0" i="1" smtClean="0">
                                  <a:latin typeface="Cambria Math"/>
                                </a:rPr>
                                <m:t>  </m:t>
                              </m:r>
                              <m:acc>
                                <m:accPr>
                                  <m:chr m:val="̇"/>
                                  <m:ctrlPr>
                                    <a:rPr lang="en-GB" sz="2000" i="1" smtClean="0">
                                      <a:latin typeface="Cambria Math"/>
                                    </a:rPr>
                                  </m:ctrlPr>
                                </m:accPr>
                                <m:e>
                                  <m:r>
                                    <a:rPr lang="en-US" sz="2000" b="0" i="1" smtClean="0">
                                      <a:latin typeface="Cambria Math"/>
                                    </a:rPr>
                                    <m:t>𝑦</m:t>
                                  </m:r>
                                </m:e>
                              </m:acc>
                              <m:r>
                                <a:rPr lang="en-US" sz="2000" b="0" i="1" smtClean="0">
                                  <a:latin typeface="Cambria Math"/>
                                </a:rPr>
                                <m:t>  </m:t>
                              </m:r>
                              <m:acc>
                                <m:accPr>
                                  <m:chr m:val="̇"/>
                                  <m:ctrlPr>
                                    <a:rPr lang="en-GB" sz="2000" i="1" smtClean="0">
                                      <a:latin typeface="Cambria Math"/>
                                    </a:rPr>
                                  </m:ctrlPr>
                                </m:accPr>
                                <m:e>
                                  <m:r>
                                    <a:rPr lang="en-GB" sz="2000" i="1" smtClean="0">
                                      <a:latin typeface="Cambria Math"/>
                                      <a:ea typeface="Cambria Math"/>
                                    </a:rPr>
                                    <m:t>𝜃</m:t>
                                  </m:r>
                                </m:e>
                              </m:acc>
                            </m:e>
                          </m:d>
                        </m:e>
                        <m:sup>
                          <m:r>
                            <a:rPr lang="en-US" sz="2000" b="0" i="1" smtClean="0">
                              <a:latin typeface="Cambria Math"/>
                            </a:rPr>
                            <m:t>𝑇</m:t>
                          </m:r>
                        </m:sup>
                      </m:sSup>
                    </m:oMath>
                  </m:oMathPara>
                </a14:m>
                <a:endParaRPr lang="en-GB" sz="2000" dirty="0"/>
              </a:p>
            </p:txBody>
          </p:sp>
        </mc:Choice>
        <mc:Fallback>
          <p:sp>
            <p:nvSpPr>
              <p:cNvPr id="3" name="TextBox 2"/>
              <p:cNvSpPr txBox="1">
                <a:spLocks noRot="1" noChangeAspect="1" noMove="1" noResize="1" noEditPoints="1" noAdjustHandles="1" noChangeArrowheads="1" noChangeShapeType="1" noTextEdit="1"/>
              </p:cNvSpPr>
              <p:nvPr/>
            </p:nvSpPr>
            <p:spPr>
              <a:xfrm>
                <a:off x="6771829" y="5046666"/>
                <a:ext cx="1847044" cy="500715"/>
              </a:xfrm>
              <a:prstGeom prst="rect">
                <a:avLst/>
              </a:prstGeom>
              <a:blipFill rotWithShape="1">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1" name="TextBox 80"/>
              <p:cNvSpPr txBox="1"/>
              <p:nvPr/>
            </p:nvSpPr>
            <p:spPr>
              <a:xfrm>
                <a:off x="2556121" y="6145684"/>
                <a:ext cx="6657976" cy="41800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GB" sz="2000" i="1" smtClean="0">
                              <a:latin typeface="Cambria Math"/>
                            </a:rPr>
                          </m:ctrlPr>
                        </m:dPr>
                        <m:e>
                          <m:func>
                            <m:funcPr>
                              <m:ctrlPr>
                                <a:rPr lang="en-GB" sz="2000" i="1" smtClean="0">
                                  <a:latin typeface="Cambria Math"/>
                                </a:rPr>
                              </m:ctrlPr>
                            </m:funcPr>
                            <m:fName>
                              <m:r>
                                <m:rPr>
                                  <m:sty m:val="p"/>
                                </m:rPr>
                                <a:rPr lang="en-US" sz="2000" b="0" i="0" smtClean="0">
                                  <a:latin typeface="Cambria Math"/>
                                </a:rPr>
                                <m:t>cos</m:t>
                              </m:r>
                            </m:fName>
                            <m:e>
                              <m:d>
                                <m:dPr>
                                  <m:ctrlPr>
                                    <a:rPr lang="en-GB" sz="2000" i="1" smtClean="0">
                                      <a:latin typeface="Cambria Math"/>
                                    </a:rPr>
                                  </m:ctrlPr>
                                </m:dPr>
                                <m:e>
                                  <m:r>
                                    <a:rPr lang="en-GB" sz="2000" i="1" smtClean="0">
                                      <a:latin typeface="Cambria Math"/>
                                      <a:ea typeface="Cambria Math"/>
                                    </a:rPr>
                                    <m:t>𝛼</m:t>
                                  </m:r>
                                  <m:r>
                                    <a:rPr lang="en-US" sz="2000" b="0" i="1" smtClean="0">
                                      <a:latin typeface="Cambria Math"/>
                                      <a:ea typeface="Cambria Math"/>
                                    </a:rPr>
                                    <m:t>+</m:t>
                                  </m:r>
                                  <m:r>
                                    <a:rPr lang="en-US" sz="2000" b="0" i="1" smtClean="0">
                                      <a:latin typeface="Cambria Math"/>
                                      <a:ea typeface="Cambria Math"/>
                                    </a:rPr>
                                    <m:t>𝛽</m:t>
                                  </m:r>
                                </m:e>
                              </m:d>
                              <m:r>
                                <a:rPr lang="en-US" sz="2000" b="0" i="1" smtClean="0">
                                  <a:latin typeface="Cambria Math"/>
                                </a:rPr>
                                <m:t>        </m:t>
                              </m:r>
                              <m:func>
                                <m:funcPr>
                                  <m:ctrlPr>
                                    <a:rPr lang="en-US" sz="2000" b="0" i="1" smtClean="0">
                                      <a:latin typeface="Cambria Math"/>
                                    </a:rPr>
                                  </m:ctrlPr>
                                </m:funcPr>
                                <m:fName>
                                  <m:r>
                                    <m:rPr>
                                      <m:sty m:val="p"/>
                                    </m:rPr>
                                    <a:rPr lang="en-US" sz="2000" b="0" i="0" smtClean="0">
                                      <a:latin typeface="Cambria Math"/>
                                    </a:rPr>
                                    <m:t>sin</m:t>
                                  </m:r>
                                </m:fName>
                                <m:e>
                                  <m:d>
                                    <m:dPr>
                                      <m:ctrlPr>
                                        <a:rPr lang="en-US" sz="2000" b="0" i="1" smtClean="0">
                                          <a:latin typeface="Cambria Math"/>
                                        </a:rPr>
                                      </m:ctrlPr>
                                    </m:dPr>
                                    <m:e>
                                      <m:r>
                                        <a:rPr lang="en-GB" sz="2000" i="1" smtClean="0">
                                          <a:latin typeface="Cambria Math"/>
                                          <a:ea typeface="Cambria Math"/>
                                        </a:rPr>
                                        <m:t>𝛼</m:t>
                                      </m:r>
                                      <m:r>
                                        <a:rPr lang="en-US" sz="2000" b="0" i="1" smtClean="0">
                                          <a:latin typeface="Cambria Math"/>
                                          <a:ea typeface="Cambria Math"/>
                                        </a:rPr>
                                        <m:t>+</m:t>
                                      </m:r>
                                      <m:r>
                                        <a:rPr lang="en-US" sz="2000" b="0" i="1" smtClean="0">
                                          <a:latin typeface="Cambria Math"/>
                                          <a:ea typeface="Cambria Math"/>
                                        </a:rPr>
                                        <m:t>𝛽</m:t>
                                      </m:r>
                                    </m:e>
                                  </m:d>
                                  <m:r>
                                    <a:rPr lang="en-US" sz="2000" b="0" i="1" smtClean="0">
                                      <a:latin typeface="Cambria Math"/>
                                    </a:rPr>
                                    <m:t>                </m:t>
                                  </m:r>
                                  <m:r>
                                    <a:rPr lang="en-US" sz="2000" b="0" i="1" smtClean="0">
                                      <a:latin typeface="Cambria Math"/>
                                    </a:rPr>
                                    <m:t>𝑙</m:t>
                                  </m:r>
                                  <m:func>
                                    <m:funcPr>
                                      <m:ctrlPr>
                                        <a:rPr lang="en-US" sz="2000" b="0" i="1" smtClean="0">
                                          <a:latin typeface="Cambria Math"/>
                                        </a:rPr>
                                      </m:ctrlPr>
                                    </m:funcPr>
                                    <m:fName>
                                      <m:r>
                                        <m:rPr>
                                          <m:sty m:val="p"/>
                                        </m:rPr>
                                        <a:rPr lang="en-US" sz="2000" b="0" i="0" smtClean="0">
                                          <a:latin typeface="Cambria Math"/>
                                        </a:rPr>
                                        <m:t>sin</m:t>
                                      </m:r>
                                    </m:fName>
                                    <m:e>
                                      <m:r>
                                        <a:rPr lang="en-US" sz="2000" b="0" i="1" smtClean="0">
                                          <a:latin typeface="Cambria Math"/>
                                          <a:ea typeface="Cambria Math"/>
                                        </a:rPr>
                                        <m:t>𝛽</m:t>
                                      </m:r>
                                    </m:e>
                                  </m:func>
                                </m:e>
                              </m:func>
                            </m:e>
                          </m:func>
                        </m:e>
                      </m:d>
                      <m:r>
                        <a:rPr lang="en-US" sz="2000" b="0" i="1" smtClean="0">
                          <a:latin typeface="Cambria Math"/>
                        </a:rPr>
                        <m:t>𝑅</m:t>
                      </m:r>
                      <m:d>
                        <m:dPr>
                          <m:ctrlPr>
                            <a:rPr lang="en-US" sz="2000" b="0" i="1" smtClean="0">
                              <a:latin typeface="Cambria Math"/>
                            </a:rPr>
                          </m:ctrlPr>
                        </m:dPr>
                        <m:e>
                          <m:r>
                            <a:rPr lang="en-US" sz="2000" b="0" i="1" smtClean="0">
                              <a:latin typeface="Cambria Math"/>
                              <a:ea typeface="Cambria Math"/>
                            </a:rPr>
                            <m:t>𝜃</m:t>
                          </m:r>
                        </m:e>
                      </m:d>
                      <m:acc>
                        <m:accPr>
                          <m:chr m:val="̇"/>
                          <m:ctrlPr>
                            <a:rPr lang="en-US" sz="2000" b="0" i="1" smtClean="0">
                              <a:latin typeface="Cambria Math"/>
                            </a:rPr>
                          </m:ctrlPr>
                        </m:accPr>
                        <m:e>
                          <m:sSub>
                            <m:sSubPr>
                              <m:ctrlPr>
                                <a:rPr lang="en-US" sz="2000" b="0" i="1" smtClean="0">
                                  <a:latin typeface="Cambria Math"/>
                                </a:rPr>
                              </m:ctrlPr>
                            </m:sSubPr>
                            <m:e>
                              <m:r>
                                <a:rPr lang="en-US" sz="2000" b="0" i="1" smtClean="0">
                                  <a:latin typeface="Cambria Math"/>
                                  <a:ea typeface="Cambria Math"/>
                                </a:rPr>
                                <m:t>𝜉</m:t>
                              </m:r>
                            </m:e>
                            <m:sub>
                              <m:r>
                                <a:rPr lang="en-US" sz="2000" b="0" i="1" smtClean="0">
                                  <a:latin typeface="Cambria Math"/>
                                </a:rPr>
                                <m:t>𝐼</m:t>
                              </m:r>
                            </m:sub>
                          </m:sSub>
                        </m:e>
                      </m:acc>
                      <m:r>
                        <a:rPr lang="en-US" sz="2000" b="0" i="1" smtClean="0">
                          <a:latin typeface="Cambria Math"/>
                        </a:rPr>
                        <m:t>          =0</m:t>
                      </m:r>
                    </m:oMath>
                  </m:oMathPara>
                </a14:m>
                <a:endParaRPr lang="en-GB" sz="2000" dirty="0"/>
              </a:p>
            </p:txBody>
          </p:sp>
        </mc:Choice>
        <mc:Fallback>
          <p:sp>
            <p:nvSpPr>
              <p:cNvPr id="81" name="TextBox 80"/>
              <p:cNvSpPr txBox="1">
                <a:spLocks noRot="1" noChangeAspect="1" noMove="1" noResize="1" noEditPoints="1" noAdjustHandles="1" noChangeArrowheads="1" noChangeShapeType="1" noTextEdit="1"/>
              </p:cNvSpPr>
              <p:nvPr/>
            </p:nvSpPr>
            <p:spPr>
              <a:xfrm>
                <a:off x="2556121" y="6145684"/>
                <a:ext cx="6657976" cy="418000"/>
              </a:xfrm>
              <a:prstGeom prst="rect">
                <a:avLst/>
              </a:prstGeom>
              <a:blipFill rotWithShape="1">
                <a:blip r:embed="rId8"/>
                <a:stretch>
                  <a:fillRect b="-15942"/>
                </a:stretch>
              </a:blipFill>
            </p:spPr>
            <p:txBody>
              <a:bodyPr/>
              <a:lstStyle/>
              <a:p>
                <a:r>
                  <a:rPr lang="en-GB">
                    <a:noFill/>
                  </a:rPr>
                  <a:t> </a:t>
                </a:r>
              </a:p>
            </p:txBody>
          </p:sp>
        </mc:Fallback>
      </mc:AlternateContent>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pPr>
              <a:defRPr/>
            </a:pPr>
            <a:r>
              <a:rPr lang="en-US"/>
              <a:t>3 - Mobile Robot Kinematics</a:t>
            </a:r>
          </a:p>
        </p:txBody>
      </p:sp>
      <p:sp>
        <p:nvSpPr>
          <p:cNvPr id="8" name="Slide Number Placeholder 4"/>
          <p:cNvSpPr>
            <a:spLocks noGrp="1"/>
          </p:cNvSpPr>
          <p:nvPr>
            <p:ph type="sldNum" sz="quarter" idx="11"/>
          </p:nvPr>
        </p:nvSpPr>
        <p:spPr/>
        <p:txBody>
          <a:bodyPr/>
          <a:lstStyle/>
          <a:p>
            <a:pPr>
              <a:defRPr/>
            </a:pPr>
            <a:r>
              <a:rPr lang="en-US"/>
              <a:t>3</a:t>
            </a:r>
          </a:p>
          <a:p>
            <a:pPr eaLnBrk="1" hangingPunct="1">
              <a:defRPr/>
            </a:pPr>
            <a:fld id="{1A3DBD5C-9C79-4FF5-A7BD-7357596E59D9}" type="slidenum">
              <a:rPr lang="en-US" sz="2000" b="1"/>
              <a:pPr eaLnBrk="1" hangingPunct="1">
                <a:defRPr/>
              </a:pPr>
              <a:t>9</a:t>
            </a:fld>
            <a:endParaRPr lang="en-US" sz="2000" b="1"/>
          </a:p>
        </p:txBody>
      </p:sp>
      <p:sp>
        <p:nvSpPr>
          <p:cNvPr id="23556" name="Rectangle 2"/>
          <p:cNvSpPr>
            <a:spLocks noGrp="1" noChangeArrowheads="1"/>
          </p:cNvSpPr>
          <p:nvPr>
            <p:ph type="title"/>
          </p:nvPr>
        </p:nvSpPr>
        <p:spPr/>
        <p:txBody>
          <a:bodyPr/>
          <a:lstStyle/>
          <a:p>
            <a:pPr indent="0"/>
            <a:r>
              <a:rPr lang="en-US" altLang="nl-NL" smtClean="0"/>
              <a:t>Example</a:t>
            </a:r>
            <a:endParaRPr lang="en-GB" altLang="nl-NL" smtClean="0"/>
          </a:p>
        </p:txBody>
      </p:sp>
      <p:sp>
        <p:nvSpPr>
          <p:cNvPr id="23557" name="Rectangle 3"/>
          <p:cNvSpPr>
            <a:spLocks noGrp="1" noChangeArrowheads="1"/>
          </p:cNvSpPr>
          <p:nvPr>
            <p:ph type="body" idx="1"/>
          </p:nvPr>
        </p:nvSpPr>
        <p:spPr>
          <a:xfrm>
            <a:off x="395288" y="2960688"/>
            <a:ext cx="8596312" cy="1188392"/>
          </a:xfrm>
        </p:spPr>
        <p:txBody>
          <a:bodyPr/>
          <a:lstStyle/>
          <a:p>
            <a:r>
              <a:rPr lang="en-US" altLang="nl-NL" dirty="0" smtClean="0"/>
              <a:t>Suppose that the wheel A is in position such that </a:t>
            </a:r>
            <a:r>
              <a:rPr lang="en-US" altLang="nl-NL" dirty="0" smtClean="0">
                <a:latin typeface="Symbol" pitchFamily="18" charset="2"/>
              </a:rPr>
              <a:t>a</a:t>
            </a:r>
            <a:r>
              <a:rPr lang="en-US" altLang="nl-NL" dirty="0" smtClean="0"/>
              <a:t> = 0 and </a:t>
            </a:r>
            <a:r>
              <a:rPr lang="en-US" altLang="nl-NL" dirty="0" smtClean="0">
                <a:latin typeface="Symbol" pitchFamily="18" charset="2"/>
              </a:rPr>
              <a:t>b</a:t>
            </a:r>
            <a:r>
              <a:rPr lang="en-US" altLang="nl-NL" dirty="0" smtClean="0"/>
              <a:t> = 0</a:t>
            </a:r>
          </a:p>
          <a:p>
            <a:r>
              <a:rPr lang="en-US" altLang="nl-NL" dirty="0" smtClean="0"/>
              <a:t>This would place the contact point of the wheel on </a:t>
            </a:r>
            <a:r>
              <a:rPr lang="en-US" altLang="nl-NL" i="1" dirty="0" smtClean="0"/>
              <a:t>X</a:t>
            </a:r>
            <a:r>
              <a:rPr lang="en-US" altLang="nl-NL" i="1" baseline="-25000" dirty="0" smtClean="0"/>
              <a:t>I</a:t>
            </a:r>
            <a:r>
              <a:rPr lang="en-US" altLang="nl-NL" dirty="0" smtClean="0"/>
              <a:t> with the plane of the wheel oriented parallel to </a:t>
            </a:r>
            <a:r>
              <a:rPr lang="en-US" altLang="nl-NL" i="1" dirty="0" smtClean="0"/>
              <a:t>Y</a:t>
            </a:r>
            <a:r>
              <a:rPr lang="en-US" altLang="nl-NL" i="1" baseline="-25000" dirty="0" smtClean="0"/>
              <a:t>I</a:t>
            </a:r>
            <a:r>
              <a:rPr lang="en-US" altLang="nl-NL" dirty="0" smtClean="0"/>
              <a:t>. If </a:t>
            </a:r>
            <a:r>
              <a:rPr lang="en-US" altLang="nl-NL" dirty="0" smtClean="0">
                <a:latin typeface="Symbol" pitchFamily="18" charset="2"/>
              </a:rPr>
              <a:t>q</a:t>
            </a:r>
            <a:r>
              <a:rPr lang="en-US" altLang="nl-NL" dirty="0" smtClean="0"/>
              <a:t> = 0, then the sliding constraint </a:t>
            </a:r>
            <a:r>
              <a:rPr lang="en-US" altLang="nl-NL" dirty="0" smtClean="0"/>
              <a:t>reduces to:</a:t>
            </a:r>
            <a:endParaRPr lang="en-GB" altLang="nl-NL" dirty="0" smtClean="0"/>
          </a:p>
        </p:txBody>
      </p:sp>
      <p:pic>
        <p:nvPicPr>
          <p:cNvPr id="2356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4448871"/>
            <a:ext cx="5046663"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9" name="TextBox 8"/>
              <p:cNvSpPr txBox="1"/>
              <p:nvPr/>
            </p:nvSpPr>
            <p:spPr>
              <a:xfrm>
                <a:off x="738561" y="1412776"/>
                <a:ext cx="7974684" cy="48301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GB" sz="2400" i="1" smtClean="0">
                              <a:latin typeface="Cambria Math"/>
                            </a:rPr>
                          </m:ctrlPr>
                        </m:dPr>
                        <m:e>
                          <m:func>
                            <m:funcPr>
                              <m:ctrlPr>
                                <a:rPr lang="en-GB" sz="2400" i="1" smtClean="0">
                                  <a:latin typeface="Cambria Math"/>
                                </a:rPr>
                              </m:ctrlPr>
                            </m:funcPr>
                            <m:fName>
                              <m:r>
                                <m:rPr>
                                  <m:sty m:val="p"/>
                                </m:rPr>
                                <a:rPr lang="en-GB" sz="2400" i="0" smtClean="0">
                                  <a:latin typeface="Cambria Math"/>
                                </a:rPr>
                                <m:t>sin</m:t>
                              </m:r>
                            </m:fName>
                            <m:e>
                              <m:d>
                                <m:dPr>
                                  <m:ctrlPr>
                                    <a:rPr lang="en-GB" sz="2400" i="1" smtClean="0">
                                      <a:latin typeface="Cambria Math"/>
                                    </a:rPr>
                                  </m:ctrlPr>
                                </m:dPr>
                                <m:e>
                                  <m:r>
                                    <a:rPr lang="en-GB" sz="2400" i="1" smtClean="0">
                                      <a:latin typeface="Cambria Math"/>
                                      <a:ea typeface="Cambria Math"/>
                                    </a:rPr>
                                    <m:t>𝛼</m:t>
                                  </m:r>
                                  <m:r>
                                    <a:rPr lang="en-US" sz="2400" b="0" i="1" smtClean="0">
                                      <a:latin typeface="Cambria Math"/>
                                      <a:ea typeface="Cambria Math"/>
                                    </a:rPr>
                                    <m:t>+</m:t>
                                  </m:r>
                                  <m:r>
                                    <a:rPr lang="en-US" sz="2400" b="0" i="1" smtClean="0">
                                      <a:latin typeface="Cambria Math"/>
                                      <a:ea typeface="Cambria Math"/>
                                    </a:rPr>
                                    <m:t>𝛽</m:t>
                                  </m:r>
                                </m:e>
                              </m:d>
                              <m:r>
                                <a:rPr lang="en-US" sz="2400" b="0" i="1" smtClean="0">
                                  <a:latin typeface="Cambria Math"/>
                                </a:rPr>
                                <m:t>     −</m:t>
                              </m:r>
                              <m:func>
                                <m:funcPr>
                                  <m:ctrlPr>
                                    <a:rPr lang="en-US" sz="2400" b="0" i="1" smtClean="0">
                                      <a:latin typeface="Cambria Math"/>
                                    </a:rPr>
                                  </m:ctrlPr>
                                </m:funcPr>
                                <m:fName>
                                  <m:r>
                                    <m:rPr>
                                      <m:sty m:val="p"/>
                                    </m:rPr>
                                    <a:rPr lang="en-US" sz="2400" b="0" i="0" smtClean="0">
                                      <a:latin typeface="Cambria Math"/>
                                    </a:rPr>
                                    <m:t>cos</m:t>
                                  </m:r>
                                </m:fName>
                                <m:e>
                                  <m:d>
                                    <m:dPr>
                                      <m:ctrlPr>
                                        <a:rPr lang="en-US" sz="2400" b="0" i="1" smtClean="0">
                                          <a:latin typeface="Cambria Math"/>
                                        </a:rPr>
                                      </m:ctrlPr>
                                    </m:dPr>
                                    <m:e>
                                      <m:r>
                                        <a:rPr lang="en-GB" sz="2400" i="1" smtClean="0">
                                          <a:latin typeface="Cambria Math"/>
                                          <a:ea typeface="Cambria Math"/>
                                        </a:rPr>
                                        <m:t>𝛼</m:t>
                                      </m:r>
                                      <m:r>
                                        <a:rPr lang="en-US" sz="2400" b="0" i="1" smtClean="0">
                                          <a:latin typeface="Cambria Math"/>
                                          <a:ea typeface="Cambria Math"/>
                                        </a:rPr>
                                        <m:t>+</m:t>
                                      </m:r>
                                      <m:r>
                                        <a:rPr lang="en-US" sz="2400" b="0" i="1" smtClean="0">
                                          <a:latin typeface="Cambria Math"/>
                                          <a:ea typeface="Cambria Math"/>
                                        </a:rPr>
                                        <m:t>𝛽</m:t>
                                      </m:r>
                                    </m:e>
                                  </m:d>
                                  <m:r>
                                    <a:rPr lang="en-US" sz="2400" b="0" i="1" smtClean="0">
                                      <a:latin typeface="Cambria Math"/>
                                    </a:rPr>
                                    <m:t>      </m:t>
                                  </m:r>
                                  <m:d>
                                    <m:dPr>
                                      <m:ctrlPr>
                                        <a:rPr lang="en-US" sz="2400" b="0" i="1" smtClean="0">
                                          <a:latin typeface="Cambria Math"/>
                                        </a:rPr>
                                      </m:ctrlPr>
                                    </m:dPr>
                                    <m:e>
                                      <m:r>
                                        <a:rPr lang="en-US" sz="2400" b="0" i="1" smtClean="0">
                                          <a:latin typeface="Cambria Math"/>
                                        </a:rPr>
                                        <m:t>−</m:t>
                                      </m:r>
                                      <m:r>
                                        <a:rPr lang="en-US" sz="2400" b="0" i="1" smtClean="0">
                                          <a:latin typeface="Cambria Math"/>
                                        </a:rPr>
                                        <m:t>𝑙</m:t>
                                      </m:r>
                                    </m:e>
                                  </m:d>
                                  <m:func>
                                    <m:funcPr>
                                      <m:ctrlPr>
                                        <a:rPr lang="en-US" sz="2400" b="0" i="1" smtClean="0">
                                          <a:latin typeface="Cambria Math"/>
                                        </a:rPr>
                                      </m:ctrlPr>
                                    </m:funcPr>
                                    <m:fName>
                                      <m:r>
                                        <m:rPr>
                                          <m:sty m:val="p"/>
                                        </m:rPr>
                                        <a:rPr lang="en-US" sz="2400" b="0" i="0" smtClean="0">
                                          <a:latin typeface="Cambria Math"/>
                                        </a:rPr>
                                        <m:t>cos</m:t>
                                      </m:r>
                                    </m:fName>
                                    <m:e>
                                      <m:r>
                                        <a:rPr lang="en-US" sz="2400" b="0" i="1" smtClean="0">
                                          <a:latin typeface="Cambria Math"/>
                                          <a:ea typeface="Cambria Math"/>
                                        </a:rPr>
                                        <m:t>𝛽</m:t>
                                      </m:r>
                                    </m:e>
                                  </m:func>
                                </m:e>
                              </m:func>
                            </m:e>
                          </m:func>
                        </m:e>
                      </m:d>
                      <m:r>
                        <a:rPr lang="en-US" sz="2400" b="0" i="1" smtClean="0">
                          <a:latin typeface="Cambria Math"/>
                        </a:rPr>
                        <m:t>𝑅</m:t>
                      </m:r>
                      <m:d>
                        <m:dPr>
                          <m:ctrlPr>
                            <a:rPr lang="en-US" sz="2400" b="0" i="1" smtClean="0">
                              <a:latin typeface="Cambria Math"/>
                            </a:rPr>
                          </m:ctrlPr>
                        </m:dPr>
                        <m:e>
                          <m:r>
                            <a:rPr lang="en-US" sz="2400" b="0" i="1" smtClean="0">
                              <a:latin typeface="Cambria Math"/>
                              <a:ea typeface="Cambria Math"/>
                            </a:rPr>
                            <m:t>𝜃</m:t>
                          </m:r>
                        </m:e>
                      </m:d>
                      <m:acc>
                        <m:accPr>
                          <m:chr m:val="̇"/>
                          <m:ctrlPr>
                            <a:rPr lang="en-US" sz="2400" b="0" i="1" smtClean="0">
                              <a:latin typeface="Cambria Math"/>
                            </a:rPr>
                          </m:ctrlPr>
                        </m:accPr>
                        <m:e>
                          <m:sSub>
                            <m:sSubPr>
                              <m:ctrlPr>
                                <a:rPr lang="en-US" sz="2400" b="0" i="1" smtClean="0">
                                  <a:latin typeface="Cambria Math"/>
                                </a:rPr>
                              </m:ctrlPr>
                            </m:sSubPr>
                            <m:e>
                              <m:r>
                                <a:rPr lang="en-US" sz="2400" b="0" i="1" smtClean="0">
                                  <a:latin typeface="Cambria Math"/>
                                  <a:ea typeface="Cambria Math"/>
                                </a:rPr>
                                <m:t>𝜉</m:t>
                              </m:r>
                            </m:e>
                            <m:sub>
                              <m:r>
                                <a:rPr lang="en-US" sz="2400" b="0" i="1" smtClean="0">
                                  <a:latin typeface="Cambria Math"/>
                                </a:rPr>
                                <m:t>𝐼</m:t>
                              </m:r>
                            </m:sub>
                          </m:sSub>
                        </m:e>
                      </m:acc>
                      <m:r>
                        <a:rPr lang="en-US" sz="2400" b="0" i="1" smtClean="0">
                          <a:latin typeface="Cambria Math"/>
                        </a:rPr>
                        <m:t>−</m:t>
                      </m:r>
                      <m:r>
                        <a:rPr lang="en-US" sz="2400" b="0" i="1" smtClean="0">
                          <a:latin typeface="Cambria Math"/>
                        </a:rPr>
                        <m:t>𝑟</m:t>
                      </m:r>
                      <m:acc>
                        <m:accPr>
                          <m:chr m:val="̇"/>
                          <m:ctrlPr>
                            <a:rPr lang="en-US" sz="2400" b="0" i="1" smtClean="0">
                              <a:latin typeface="Cambria Math"/>
                            </a:rPr>
                          </m:ctrlPr>
                        </m:accPr>
                        <m:e>
                          <m:r>
                            <a:rPr lang="en-US" sz="2400" b="0" i="1" smtClean="0">
                              <a:latin typeface="Cambria Math"/>
                              <a:ea typeface="Cambria Math"/>
                            </a:rPr>
                            <m:t>𝜑</m:t>
                          </m:r>
                        </m:e>
                      </m:acc>
                      <m:r>
                        <a:rPr lang="en-US" sz="2400" b="0" i="1" smtClean="0">
                          <a:latin typeface="Cambria Math"/>
                        </a:rPr>
                        <m:t>=0</m:t>
                      </m:r>
                    </m:oMath>
                  </m:oMathPara>
                </a14:m>
                <a:endParaRPr lang="en-GB" sz="2400" dirty="0"/>
              </a:p>
            </p:txBody>
          </p:sp>
        </mc:Choice>
        <mc:Fallback>
          <p:sp>
            <p:nvSpPr>
              <p:cNvPr id="9" name="TextBox 8"/>
              <p:cNvSpPr txBox="1">
                <a:spLocks noRot="1" noChangeAspect="1" noMove="1" noResize="1" noEditPoints="1" noAdjustHandles="1" noChangeArrowheads="1" noChangeShapeType="1" noTextEdit="1"/>
              </p:cNvSpPr>
              <p:nvPr/>
            </p:nvSpPr>
            <p:spPr>
              <a:xfrm>
                <a:off x="738561" y="1412776"/>
                <a:ext cx="7974684" cy="483017"/>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732655" y="2039273"/>
                <a:ext cx="7946791" cy="48301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GB" sz="2400" i="1" smtClean="0">
                              <a:latin typeface="Cambria Math"/>
                            </a:rPr>
                          </m:ctrlPr>
                        </m:dPr>
                        <m:e>
                          <m:func>
                            <m:funcPr>
                              <m:ctrlPr>
                                <a:rPr lang="en-GB" sz="2400" i="1" smtClean="0">
                                  <a:latin typeface="Cambria Math"/>
                                </a:rPr>
                              </m:ctrlPr>
                            </m:funcPr>
                            <m:fName>
                              <m:r>
                                <m:rPr>
                                  <m:sty m:val="p"/>
                                </m:rPr>
                                <a:rPr lang="en-US" sz="2400" b="0" i="0" smtClean="0">
                                  <a:latin typeface="Cambria Math"/>
                                </a:rPr>
                                <m:t>cos</m:t>
                              </m:r>
                            </m:fName>
                            <m:e>
                              <m:d>
                                <m:dPr>
                                  <m:ctrlPr>
                                    <a:rPr lang="en-GB" sz="2400" i="1" smtClean="0">
                                      <a:latin typeface="Cambria Math"/>
                                    </a:rPr>
                                  </m:ctrlPr>
                                </m:dPr>
                                <m:e>
                                  <m:r>
                                    <a:rPr lang="en-GB" sz="2400" i="1" smtClean="0">
                                      <a:latin typeface="Cambria Math"/>
                                      <a:ea typeface="Cambria Math"/>
                                    </a:rPr>
                                    <m:t>𝛼</m:t>
                                  </m:r>
                                  <m:r>
                                    <a:rPr lang="en-US" sz="2400" b="0" i="1" smtClean="0">
                                      <a:latin typeface="Cambria Math"/>
                                      <a:ea typeface="Cambria Math"/>
                                    </a:rPr>
                                    <m:t>+</m:t>
                                  </m:r>
                                  <m:r>
                                    <a:rPr lang="en-US" sz="2400" b="0" i="1" smtClean="0">
                                      <a:latin typeface="Cambria Math"/>
                                      <a:ea typeface="Cambria Math"/>
                                    </a:rPr>
                                    <m:t>𝛽</m:t>
                                  </m:r>
                                </m:e>
                              </m:d>
                              <m:r>
                                <a:rPr lang="en-US" sz="2400" b="0" i="1" smtClean="0">
                                  <a:latin typeface="Cambria Math"/>
                                </a:rPr>
                                <m:t>        </m:t>
                              </m:r>
                              <m:func>
                                <m:funcPr>
                                  <m:ctrlPr>
                                    <a:rPr lang="en-US" sz="2400" b="0" i="1" smtClean="0">
                                      <a:latin typeface="Cambria Math"/>
                                    </a:rPr>
                                  </m:ctrlPr>
                                </m:funcPr>
                                <m:fName>
                                  <m:r>
                                    <m:rPr>
                                      <m:sty m:val="p"/>
                                    </m:rPr>
                                    <a:rPr lang="en-US" sz="2400" b="0" i="0" smtClean="0">
                                      <a:latin typeface="Cambria Math"/>
                                    </a:rPr>
                                    <m:t>sin</m:t>
                                  </m:r>
                                </m:fName>
                                <m:e>
                                  <m:d>
                                    <m:dPr>
                                      <m:ctrlPr>
                                        <a:rPr lang="en-US" sz="2400" b="0" i="1" smtClean="0">
                                          <a:latin typeface="Cambria Math"/>
                                        </a:rPr>
                                      </m:ctrlPr>
                                    </m:dPr>
                                    <m:e>
                                      <m:r>
                                        <a:rPr lang="en-GB" sz="2400" i="1" smtClean="0">
                                          <a:latin typeface="Cambria Math"/>
                                          <a:ea typeface="Cambria Math"/>
                                        </a:rPr>
                                        <m:t>𝛼</m:t>
                                      </m:r>
                                      <m:r>
                                        <a:rPr lang="en-US" sz="2400" b="0" i="1" smtClean="0">
                                          <a:latin typeface="Cambria Math"/>
                                          <a:ea typeface="Cambria Math"/>
                                        </a:rPr>
                                        <m:t>+</m:t>
                                      </m:r>
                                      <m:r>
                                        <a:rPr lang="en-US" sz="2400" b="0" i="1" smtClean="0">
                                          <a:latin typeface="Cambria Math"/>
                                          <a:ea typeface="Cambria Math"/>
                                        </a:rPr>
                                        <m:t>𝛽</m:t>
                                      </m:r>
                                    </m:e>
                                  </m:d>
                                  <m:r>
                                    <a:rPr lang="en-US" sz="2400" b="0" i="1" smtClean="0">
                                      <a:latin typeface="Cambria Math"/>
                                    </a:rPr>
                                    <m:t>                </m:t>
                                  </m:r>
                                  <m:r>
                                    <a:rPr lang="en-US" sz="2400" b="0" i="1" smtClean="0">
                                      <a:latin typeface="Cambria Math"/>
                                    </a:rPr>
                                    <m:t>𝑙</m:t>
                                  </m:r>
                                  <m:func>
                                    <m:funcPr>
                                      <m:ctrlPr>
                                        <a:rPr lang="en-US" sz="2400" b="0" i="1" smtClean="0">
                                          <a:latin typeface="Cambria Math"/>
                                        </a:rPr>
                                      </m:ctrlPr>
                                    </m:funcPr>
                                    <m:fName>
                                      <m:r>
                                        <m:rPr>
                                          <m:sty m:val="p"/>
                                        </m:rPr>
                                        <a:rPr lang="en-US" sz="2400" b="0" i="0" smtClean="0">
                                          <a:latin typeface="Cambria Math"/>
                                        </a:rPr>
                                        <m:t>sin</m:t>
                                      </m:r>
                                    </m:fName>
                                    <m:e>
                                      <m:r>
                                        <a:rPr lang="en-US" sz="2400" b="0" i="1" smtClean="0">
                                          <a:latin typeface="Cambria Math"/>
                                          <a:ea typeface="Cambria Math"/>
                                        </a:rPr>
                                        <m:t>𝛽</m:t>
                                      </m:r>
                                    </m:e>
                                  </m:func>
                                </m:e>
                              </m:func>
                            </m:e>
                          </m:func>
                        </m:e>
                      </m:d>
                      <m:r>
                        <a:rPr lang="en-US" sz="2400" b="0" i="1" smtClean="0">
                          <a:latin typeface="Cambria Math"/>
                        </a:rPr>
                        <m:t>𝑅</m:t>
                      </m:r>
                      <m:d>
                        <m:dPr>
                          <m:ctrlPr>
                            <a:rPr lang="en-US" sz="2400" b="0" i="1" smtClean="0">
                              <a:latin typeface="Cambria Math"/>
                            </a:rPr>
                          </m:ctrlPr>
                        </m:dPr>
                        <m:e>
                          <m:r>
                            <a:rPr lang="en-US" sz="2400" b="0" i="1" smtClean="0">
                              <a:latin typeface="Cambria Math"/>
                              <a:ea typeface="Cambria Math"/>
                            </a:rPr>
                            <m:t>𝜃</m:t>
                          </m:r>
                        </m:e>
                      </m:d>
                      <m:acc>
                        <m:accPr>
                          <m:chr m:val="̇"/>
                          <m:ctrlPr>
                            <a:rPr lang="en-US" sz="2400" b="0" i="1" smtClean="0">
                              <a:latin typeface="Cambria Math"/>
                            </a:rPr>
                          </m:ctrlPr>
                        </m:accPr>
                        <m:e>
                          <m:sSub>
                            <m:sSubPr>
                              <m:ctrlPr>
                                <a:rPr lang="en-US" sz="2400" b="0" i="1" smtClean="0">
                                  <a:latin typeface="Cambria Math"/>
                                </a:rPr>
                              </m:ctrlPr>
                            </m:sSubPr>
                            <m:e>
                              <m:r>
                                <a:rPr lang="en-US" sz="2400" b="0" i="1" smtClean="0">
                                  <a:latin typeface="Cambria Math"/>
                                  <a:ea typeface="Cambria Math"/>
                                </a:rPr>
                                <m:t>𝜉</m:t>
                              </m:r>
                            </m:e>
                            <m:sub>
                              <m:r>
                                <a:rPr lang="en-US" sz="2400" b="0" i="1" smtClean="0">
                                  <a:latin typeface="Cambria Math"/>
                                </a:rPr>
                                <m:t>𝐼</m:t>
                              </m:r>
                            </m:sub>
                          </m:sSub>
                        </m:e>
                      </m:acc>
                      <m:r>
                        <a:rPr lang="en-US" sz="2400" b="0" i="1" smtClean="0">
                          <a:latin typeface="Cambria Math"/>
                        </a:rPr>
                        <m:t>          =0</m:t>
                      </m:r>
                    </m:oMath>
                  </m:oMathPara>
                </a14:m>
                <a:endParaRPr lang="en-GB" sz="2400" dirty="0"/>
              </a:p>
            </p:txBody>
          </p:sp>
        </mc:Choice>
        <mc:Fallback>
          <p:sp>
            <p:nvSpPr>
              <p:cNvPr id="10" name="TextBox 9"/>
              <p:cNvSpPr txBox="1">
                <a:spLocks noRot="1" noChangeAspect="1" noMove="1" noResize="1" noEditPoints="1" noAdjustHandles="1" noChangeArrowheads="1" noChangeShapeType="1" noTextEdit="1"/>
              </p:cNvSpPr>
              <p:nvPr/>
            </p:nvSpPr>
            <p:spPr>
              <a:xfrm>
                <a:off x="732655" y="2039273"/>
                <a:ext cx="7946791" cy="483017"/>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 name="TextBox 2"/>
              <p:cNvSpPr txBox="1"/>
              <p:nvPr/>
            </p:nvSpPr>
            <p:spPr>
              <a:xfrm>
                <a:off x="6732240" y="4948027"/>
                <a:ext cx="1746824"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GB" sz="2800" i="1" smtClean="0">
                          <a:latin typeface="Cambria Math"/>
                          <a:ea typeface="Cambria Math"/>
                        </a:rPr>
                        <m:t>⇒</m:t>
                      </m:r>
                      <m:r>
                        <a:rPr lang="en-US" sz="2800" b="0" i="1" smtClean="0">
                          <a:latin typeface="Cambria Math"/>
                          <a:ea typeface="Cambria Math"/>
                        </a:rPr>
                        <m:t>  </m:t>
                      </m:r>
                      <m:acc>
                        <m:accPr>
                          <m:chr m:val="̇"/>
                          <m:ctrlPr>
                            <a:rPr lang="en-GB" sz="2800" i="1" smtClean="0">
                              <a:latin typeface="Cambria Math"/>
                              <a:ea typeface="Cambria Math"/>
                            </a:rPr>
                          </m:ctrlPr>
                        </m:accPr>
                        <m:e>
                          <m:r>
                            <a:rPr lang="en-US" sz="2800" b="0" i="1" smtClean="0">
                              <a:latin typeface="Cambria Math"/>
                              <a:ea typeface="Cambria Math"/>
                            </a:rPr>
                            <m:t>𝑥</m:t>
                          </m:r>
                        </m:e>
                      </m:acc>
                      <m:r>
                        <a:rPr lang="en-US" sz="2800" b="0" i="1" smtClean="0">
                          <a:latin typeface="Cambria Math"/>
                          <a:ea typeface="Cambria Math"/>
                        </a:rPr>
                        <m:t>=0</m:t>
                      </m:r>
                    </m:oMath>
                  </m:oMathPara>
                </a14:m>
                <a:endParaRPr lang="en-GB" sz="2800" dirty="0"/>
              </a:p>
            </p:txBody>
          </p:sp>
        </mc:Choice>
        <mc:Fallback>
          <p:sp>
            <p:nvSpPr>
              <p:cNvPr id="3" name="TextBox 2"/>
              <p:cNvSpPr txBox="1">
                <a:spLocks noRot="1" noChangeAspect="1" noMove="1" noResize="1" noEditPoints="1" noAdjustHandles="1" noChangeArrowheads="1" noChangeShapeType="1" noTextEdit="1"/>
              </p:cNvSpPr>
              <p:nvPr/>
            </p:nvSpPr>
            <p:spPr>
              <a:xfrm>
                <a:off x="6732240" y="4948027"/>
                <a:ext cx="1746824" cy="523220"/>
              </a:xfrm>
              <a:prstGeom prst="rect">
                <a:avLst/>
              </a:prstGeom>
              <a:blipFill rotWithShape="1">
                <a:blip r:embed="rId5"/>
                <a:stretch>
                  <a:fillRect/>
                </a:stretch>
              </a:blipFill>
            </p:spPr>
            <p:txBody>
              <a:bodyPr/>
              <a:lstStyle/>
              <a:p>
                <a:r>
                  <a:rPr lang="en-GB">
                    <a:noFill/>
                  </a:rPr>
                  <a:t> </a:t>
                </a:r>
              </a:p>
            </p:txBody>
          </p:sp>
        </mc:Fallback>
      </mc:AlternateContent>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ASL_Lehre">
  <a:themeElements>
    <a:clrScheme name="ASL_Lehr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SL_Leh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396875" marR="0" indent="-396875" algn="l" defTabSz="914400" rtl="0" eaLnBrk="0" fontAlgn="base" latinLnBrk="0" hangingPunct="0">
          <a:lnSpc>
            <a:spcPct val="100000"/>
          </a:lnSpc>
          <a:spcBef>
            <a:spcPct val="0"/>
          </a:spcBef>
          <a:spcAft>
            <a:spcPct val="0"/>
          </a:spcAft>
          <a:buClrTx/>
          <a:buSzTx/>
          <a:buFontTx/>
          <a:buNone/>
          <a:tabLst/>
          <a:defRPr kumimoji="1" lang="de-DE" sz="1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396875" marR="0" indent="-396875" algn="l" defTabSz="914400" rtl="0" eaLnBrk="0" fontAlgn="base" latinLnBrk="0" hangingPunct="0">
          <a:lnSpc>
            <a:spcPct val="100000"/>
          </a:lnSpc>
          <a:spcBef>
            <a:spcPct val="0"/>
          </a:spcBef>
          <a:spcAft>
            <a:spcPct val="0"/>
          </a:spcAft>
          <a:buClrTx/>
          <a:buSzTx/>
          <a:buFontTx/>
          <a:buNone/>
          <a:tabLst/>
          <a:defRPr kumimoji="1" lang="de-DE" sz="1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ASL_Lehr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SL_Lehr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ASL_Lehr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SL_Lehr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SL_Lehr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SL_Lehr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ASL_Lehr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1757</TotalTime>
  <Words>2380</Words>
  <Application>Microsoft Office PowerPoint</Application>
  <PresentationFormat>On-screen Show (4:3)</PresentationFormat>
  <Paragraphs>592</Paragraphs>
  <Slides>51</Slides>
  <Notes>24</Notes>
  <HiddenSlides>14</HiddenSlides>
  <MMClips>2</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51</vt:i4>
      </vt:variant>
    </vt:vector>
  </HeadingPairs>
  <TitlesOfParts>
    <vt:vector size="63" baseType="lpstr">
      <vt:lpstr>Verdana</vt:lpstr>
      <vt:lpstr>Arial</vt:lpstr>
      <vt:lpstr>Wingdings</vt:lpstr>
      <vt:lpstr>Helvetica</vt:lpstr>
      <vt:lpstr>Times New Roman</vt:lpstr>
      <vt:lpstr>ETH Light</vt:lpstr>
      <vt:lpstr>Symbol</vt:lpstr>
      <vt:lpstr>Trebuchet MS</vt:lpstr>
      <vt:lpstr>ASL_Lehre</vt:lpstr>
      <vt:lpstr>Microsoft Equation 3.0</vt:lpstr>
      <vt:lpstr>Microsoft Vergelijking 3.0</vt:lpstr>
      <vt:lpstr>Microsoft Photo Editor 3.0 Photo</vt:lpstr>
      <vt:lpstr>Mobile Robot Kinematics</vt:lpstr>
      <vt:lpstr>Introduction: Mobile Robot Kinematics</vt:lpstr>
      <vt:lpstr>Introduction: Kinematics Model</vt:lpstr>
      <vt:lpstr>Representing Robot Position</vt:lpstr>
      <vt:lpstr>Example: Robot aligned with YI</vt:lpstr>
      <vt:lpstr>Wheel Kinematic Constraints: Assumptions</vt:lpstr>
      <vt:lpstr>Wheel Kinematic Constraints: Fixed Standard Wheel</vt:lpstr>
      <vt:lpstr>PowerPoint Presentation</vt:lpstr>
      <vt:lpstr>Example</vt:lpstr>
      <vt:lpstr>Wheel Kinematic Constraints: Steered Standard Wheel</vt:lpstr>
      <vt:lpstr>Wheel Kinematic Constraints: Castor Wheel</vt:lpstr>
      <vt:lpstr>Wheel Kinematic Constraints: Swedish Wheel</vt:lpstr>
      <vt:lpstr>Wheel Kinematic Constraints: Spherical  Wheel</vt:lpstr>
      <vt:lpstr>Robot Kinematic Constraints</vt:lpstr>
      <vt:lpstr>Example: Differential Drive Robot</vt:lpstr>
      <vt:lpstr>Example: Omnidirectional Robot</vt:lpstr>
      <vt:lpstr>Mobile Robot Maneuverability</vt:lpstr>
      <vt:lpstr>Mobile Robot Maneuverability: Degree of Mobility</vt:lpstr>
      <vt:lpstr>Mobile Robot Maneuverability: Instantaneous Center of Rotation</vt:lpstr>
      <vt:lpstr>Mobile Robot Maneuverability: More on Degree of Mobility</vt:lpstr>
      <vt:lpstr>Mobile Robot Maneuverability: Degree of Steerability</vt:lpstr>
      <vt:lpstr>Mobile Robot Maneuverability: Robot Maneuverability</vt:lpstr>
      <vt:lpstr>Synchro Drive</vt:lpstr>
      <vt:lpstr>Mobile Robot Maneuverability: Wheel Configurations</vt:lpstr>
      <vt:lpstr>Five Basic Types of Three-Wheel Configurations</vt:lpstr>
      <vt:lpstr>Mobile Robot Workspace: Degrees of Freedom</vt:lpstr>
      <vt:lpstr>Non-holonomic mobile robot</vt:lpstr>
      <vt:lpstr>Mobile Robot Workspace: Degrees of Freedom, Holonomy</vt:lpstr>
      <vt:lpstr>Path / Trajectory Considerations: Omnidirectional Drive</vt:lpstr>
      <vt:lpstr>Path / Trajectory Considerations: Two-Steer</vt:lpstr>
      <vt:lpstr>Mobile Robot Kinematics: Non-Holonomic Systems</vt:lpstr>
      <vt:lpstr>Non-Holonomic Systems: Mathematical Interpretation</vt:lpstr>
      <vt:lpstr>Non-Holonomic Systems: The Mobile Robot Example</vt:lpstr>
      <vt:lpstr>Exercise</vt:lpstr>
      <vt:lpstr>Exercise</vt:lpstr>
      <vt:lpstr>Exercise – Solutions Geometric Approach</vt:lpstr>
      <vt:lpstr>Exercise – Solutions: Using Kinematic Model</vt:lpstr>
      <vt:lpstr>Exercise – Solutions Geometric Approach</vt:lpstr>
      <vt:lpstr>Exercise – Solutions: Using Kinematic Model</vt:lpstr>
      <vt:lpstr>Exercise – Solutions: Using Kinematic Model</vt:lpstr>
      <vt:lpstr>Motion Control (wheeled robots)</vt:lpstr>
      <vt:lpstr>Motion Control (kinematic control)</vt:lpstr>
      <vt:lpstr>Motion Control: Open Loop Control</vt:lpstr>
      <vt:lpstr>Motion Control: Feedback Control, Problem Statement</vt:lpstr>
      <vt:lpstr>Motion Control: Kinematic Position Control</vt:lpstr>
      <vt:lpstr>Kinematic Position Control: Coordinates Transformation</vt:lpstr>
      <vt:lpstr>Kinematic Position Control: Remarks</vt:lpstr>
      <vt:lpstr>Kinematic Position Control: The Control Law</vt:lpstr>
      <vt:lpstr>Kinematic Position Control: Resulting Path</vt:lpstr>
      <vt:lpstr>Kinematic Position Control: Stability Issue</vt:lpstr>
      <vt:lpstr>Questions?</vt:lpstr>
    </vt:vector>
  </TitlesOfParts>
  <Company>D-MAVT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ASL-Lehre</dc:title>
  <dc:creator>bsnobl</dc:creator>
  <cp:lastModifiedBy>Toto</cp:lastModifiedBy>
  <cp:revision>479</cp:revision>
  <cp:lastPrinted>1997-11-17T09:56:42Z</cp:lastPrinted>
  <dcterms:created xsi:type="dcterms:W3CDTF">2006-10-19T04:05:24Z</dcterms:created>
  <dcterms:modified xsi:type="dcterms:W3CDTF">2014-10-29T23:16:17Z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85</vt:i4>
  </property>
  <property fmtid="{D5CDD505-2E9C-101B-9397-08002B2CF9AE}" pid="5" name="ScreenSize">
    <vt:i4>2</vt:i4>
  </property>
  <property fmtid="{D5CDD505-2E9C-101B-9397-08002B2CF9AE}" pid="6" name="ScreenUsage">
    <vt:i4>2</vt:i4>
  </property>
  <property fmtid="{D5CDD505-2E9C-101B-9397-08002B2CF9AE}" pid="7" name="MailAddress">
    <vt:lpwstr>zwicker@ikb.mavt.ethz.ch</vt:lpwstr>
  </property>
  <property fmtid="{D5CDD505-2E9C-101B-9397-08002B2CF9AE}" pid="8" name="HomePage">
    <vt:lpwstr>www.nided.mavt.ethz.ch:81</vt:lpwstr>
  </property>
  <property fmtid="{D5CDD505-2E9C-101B-9397-08002B2CF9AE}" pid="9" name="Other">
    <vt:lpwstr>Beispielablauf für die Suche nach einem Schalter der  NIDED Produkte-Klassifizierung</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12632256</vt:i4>
  </property>
  <property fmtid="{D5CDD505-2E9C-101B-9397-08002B2CF9AE}" pid="14" name="TextColor">
    <vt:i4>10485760</vt:i4>
  </property>
  <property fmtid="{D5CDD505-2E9C-101B-9397-08002B2CF9AE}" pid="15" name="LinkColor">
    <vt:i4>4194432</vt:i4>
  </property>
  <property fmtid="{D5CDD505-2E9C-101B-9397-08002B2CF9AE}" pid="16" name="VisitedColor">
    <vt:i4>10040268</vt:i4>
  </property>
  <property fmtid="{D5CDD505-2E9C-101B-9397-08002B2CF9AE}" pid="17" name="TransparentButton">
    <vt:i4>-1</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C:\WINDOWS\DESKTOP</vt:lpwstr>
  </property>
</Properties>
</file>